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354" r:id="rId2"/>
    <p:sldId id="650" r:id="rId3"/>
    <p:sldId id="651" r:id="rId4"/>
    <p:sldId id="648" r:id="rId5"/>
    <p:sldId id="649" r:id="rId6"/>
  </p:sldIdLst>
  <p:sldSz cx="9144000" cy="6858000" type="screen4x3"/>
  <p:notesSz cx="6734175" cy="9867900"/>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a:srgbClr val="C0C0C0"/>
    <a:srgbClr val="CC66FF"/>
    <a:srgbClr val="FF66CC"/>
    <a:srgbClr val="FF99FF"/>
    <a:srgbClr val="99FF33"/>
    <a:srgbClr val="66FF33"/>
    <a:srgbClr val="FF0000"/>
    <a:srgbClr val="FFCCCC"/>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83" autoAdjust="0"/>
    <p:restoredTop sz="79599" autoAdjust="0"/>
  </p:normalViewPr>
  <p:slideViewPr>
    <p:cSldViewPr>
      <p:cViewPr>
        <p:scale>
          <a:sx n="80" d="100"/>
          <a:sy n="80" d="100"/>
        </p:scale>
        <p:origin x="-1866" y="-282"/>
      </p:cViewPr>
      <p:guideLst>
        <p:guide orient="horz" pos="170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9" d="100"/>
          <a:sy n="69" d="100"/>
        </p:scale>
        <p:origin x="-2130" y="-12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bwMode="auto">
          <a:xfrm>
            <a:off x="0" y="2"/>
            <a:ext cx="2918344" cy="492858"/>
          </a:xfrm>
          <a:prstGeom prst="rect">
            <a:avLst/>
          </a:prstGeom>
          <a:noFill/>
          <a:ln w="9525">
            <a:noFill/>
            <a:miter lim="800000"/>
            <a:headEnd/>
            <a:tailEnd/>
          </a:ln>
        </p:spPr>
        <p:txBody>
          <a:bodyPr vert="horz" wrap="square" lIns="90558" tIns="45279" rIns="90558" bIns="45279" numCol="1" anchor="t" anchorCtr="0" compatLnSpc="1">
            <a:prstTxWarp prst="textNoShape">
              <a:avLst/>
            </a:prstTxWarp>
          </a:bodyPr>
          <a:lstStyle>
            <a:lvl1pPr defTabSz="905755">
              <a:defRPr sz="1200"/>
            </a:lvl1pPr>
          </a:lstStyle>
          <a:p>
            <a:endParaRPr lang="ja-JP" altLang="en-US"/>
          </a:p>
        </p:txBody>
      </p:sp>
      <p:sp>
        <p:nvSpPr>
          <p:cNvPr id="3" name="日付プレースホルダ 2"/>
          <p:cNvSpPr>
            <a:spLocks noGrp="1"/>
          </p:cNvSpPr>
          <p:nvPr>
            <p:ph type="dt" sz="quarter" idx="1"/>
          </p:nvPr>
        </p:nvSpPr>
        <p:spPr bwMode="auto">
          <a:xfrm>
            <a:off x="3814327" y="2"/>
            <a:ext cx="2918344" cy="492858"/>
          </a:xfrm>
          <a:prstGeom prst="rect">
            <a:avLst/>
          </a:prstGeom>
          <a:noFill/>
          <a:ln w="9525">
            <a:noFill/>
            <a:miter lim="800000"/>
            <a:headEnd/>
            <a:tailEnd/>
          </a:ln>
        </p:spPr>
        <p:txBody>
          <a:bodyPr vert="horz" wrap="square" lIns="90558" tIns="45279" rIns="90558" bIns="45279" numCol="1" anchor="t" anchorCtr="0" compatLnSpc="1">
            <a:prstTxWarp prst="textNoShape">
              <a:avLst/>
            </a:prstTxWarp>
          </a:bodyPr>
          <a:lstStyle>
            <a:lvl1pPr algn="r" defTabSz="905755">
              <a:defRPr sz="1200"/>
            </a:lvl1pPr>
          </a:lstStyle>
          <a:p>
            <a:fld id="{F1739639-602B-4D58-9DDF-AC137D2D5DBC}" type="datetimeFigureOut">
              <a:rPr lang="ja-JP" altLang="en-US"/>
              <a:pPr/>
              <a:t>2014/7/16</a:t>
            </a:fld>
            <a:endParaRPr lang="en-US" altLang="ja-JP"/>
          </a:p>
        </p:txBody>
      </p:sp>
      <p:sp>
        <p:nvSpPr>
          <p:cNvPr id="4" name="フッター プレースホルダ 3"/>
          <p:cNvSpPr>
            <a:spLocks noGrp="1"/>
          </p:cNvSpPr>
          <p:nvPr>
            <p:ph type="ftr" sz="quarter" idx="2"/>
          </p:nvPr>
        </p:nvSpPr>
        <p:spPr bwMode="auto">
          <a:xfrm>
            <a:off x="0" y="9373511"/>
            <a:ext cx="2918344" cy="492858"/>
          </a:xfrm>
          <a:prstGeom prst="rect">
            <a:avLst/>
          </a:prstGeom>
          <a:noFill/>
          <a:ln w="9525">
            <a:noFill/>
            <a:miter lim="800000"/>
            <a:headEnd/>
            <a:tailEnd/>
          </a:ln>
        </p:spPr>
        <p:txBody>
          <a:bodyPr vert="horz" wrap="square" lIns="90558" tIns="45279" rIns="90558" bIns="45279" numCol="1" anchor="b" anchorCtr="0" compatLnSpc="1">
            <a:prstTxWarp prst="textNoShape">
              <a:avLst/>
            </a:prstTxWarp>
          </a:bodyPr>
          <a:lstStyle>
            <a:lvl1pPr defTabSz="905755">
              <a:defRPr sz="1200"/>
            </a:lvl1pPr>
          </a:lstStyle>
          <a:p>
            <a:endParaRPr lang="ja-JP" altLang="en-US"/>
          </a:p>
        </p:txBody>
      </p:sp>
      <p:sp>
        <p:nvSpPr>
          <p:cNvPr id="5" name="スライド番号プレースホルダ 4"/>
          <p:cNvSpPr>
            <a:spLocks noGrp="1"/>
          </p:cNvSpPr>
          <p:nvPr>
            <p:ph type="sldNum" sz="quarter" idx="3"/>
          </p:nvPr>
        </p:nvSpPr>
        <p:spPr bwMode="auto">
          <a:xfrm>
            <a:off x="3814327" y="9373511"/>
            <a:ext cx="2918344" cy="492858"/>
          </a:xfrm>
          <a:prstGeom prst="rect">
            <a:avLst/>
          </a:prstGeom>
          <a:noFill/>
          <a:ln w="9525">
            <a:noFill/>
            <a:miter lim="800000"/>
            <a:headEnd/>
            <a:tailEnd/>
          </a:ln>
        </p:spPr>
        <p:txBody>
          <a:bodyPr vert="horz" wrap="square" lIns="90558" tIns="45279" rIns="90558" bIns="45279" numCol="1" anchor="b" anchorCtr="0" compatLnSpc="1">
            <a:prstTxWarp prst="textNoShape">
              <a:avLst/>
            </a:prstTxWarp>
          </a:bodyPr>
          <a:lstStyle>
            <a:lvl1pPr algn="r" defTabSz="905755">
              <a:defRPr sz="1200"/>
            </a:lvl1pPr>
          </a:lstStyle>
          <a:p>
            <a:fld id="{AF71997C-D1F0-44A6-A749-EF555F6E0FFC}" type="slidenum">
              <a:rPr lang="ja-JP" altLang="en-US"/>
              <a:pPr/>
              <a:t>‹#›</a:t>
            </a:fld>
            <a:endParaRPr lang="en-US" altLang="ja-JP"/>
          </a:p>
        </p:txBody>
      </p:sp>
    </p:spTree>
    <p:extLst>
      <p:ext uri="{BB962C8B-B14F-4D97-AF65-F5344CB8AC3E}">
        <p14:creationId xmlns:p14="http://schemas.microsoft.com/office/powerpoint/2010/main" val="192965469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2"/>
            <a:ext cx="2918344" cy="492858"/>
          </a:xfrm>
          <a:prstGeom prst="rect">
            <a:avLst/>
          </a:prstGeom>
          <a:noFill/>
          <a:ln w="9525">
            <a:noFill/>
            <a:miter lim="800000"/>
            <a:headEnd/>
            <a:tailEnd/>
          </a:ln>
        </p:spPr>
        <p:txBody>
          <a:bodyPr vert="horz" wrap="square" lIns="90558" tIns="45279" rIns="90558" bIns="45279" numCol="1" anchor="t" anchorCtr="0" compatLnSpc="1">
            <a:prstTxWarp prst="textNoShape">
              <a:avLst/>
            </a:prstTxWarp>
          </a:bodyPr>
          <a:lstStyle>
            <a:lvl1pPr defTabSz="905755">
              <a:defRPr sz="1200"/>
            </a:lvl1pPr>
          </a:lstStyle>
          <a:p>
            <a:endParaRPr lang="en-US" altLang="ja-JP"/>
          </a:p>
        </p:txBody>
      </p:sp>
      <p:sp>
        <p:nvSpPr>
          <p:cNvPr id="17411" name="Rectangle 3"/>
          <p:cNvSpPr>
            <a:spLocks noGrp="1" noChangeArrowheads="1"/>
          </p:cNvSpPr>
          <p:nvPr>
            <p:ph type="dt" idx="1"/>
          </p:nvPr>
        </p:nvSpPr>
        <p:spPr bwMode="auto">
          <a:xfrm>
            <a:off x="3814327" y="2"/>
            <a:ext cx="2918344" cy="492858"/>
          </a:xfrm>
          <a:prstGeom prst="rect">
            <a:avLst/>
          </a:prstGeom>
          <a:noFill/>
          <a:ln w="9525">
            <a:noFill/>
            <a:miter lim="800000"/>
            <a:headEnd/>
            <a:tailEnd/>
          </a:ln>
        </p:spPr>
        <p:txBody>
          <a:bodyPr vert="horz" wrap="square" lIns="90558" tIns="45279" rIns="90558" bIns="45279" numCol="1" anchor="t" anchorCtr="0" compatLnSpc="1">
            <a:prstTxWarp prst="textNoShape">
              <a:avLst/>
            </a:prstTxWarp>
          </a:bodyPr>
          <a:lstStyle>
            <a:lvl1pPr algn="r" defTabSz="905755">
              <a:defRPr sz="1200"/>
            </a:lvl1pPr>
          </a:lstStyle>
          <a:p>
            <a:endParaRPr lang="en-US" altLang="ja-JP"/>
          </a:p>
        </p:txBody>
      </p:sp>
      <p:sp>
        <p:nvSpPr>
          <p:cNvPr id="150532" name="Rectangle 4"/>
          <p:cNvSpPr>
            <a:spLocks noGrp="1" noRot="1" noChangeAspect="1" noChangeArrowheads="1" noTextEdit="1"/>
          </p:cNvSpPr>
          <p:nvPr>
            <p:ph type="sldImg" idx="2"/>
          </p:nvPr>
        </p:nvSpPr>
        <p:spPr bwMode="auto">
          <a:xfrm>
            <a:off x="900113" y="738188"/>
            <a:ext cx="4933950" cy="3700462"/>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73119" y="4688287"/>
            <a:ext cx="5387942" cy="4440325"/>
          </a:xfrm>
          <a:prstGeom prst="rect">
            <a:avLst/>
          </a:prstGeom>
          <a:noFill/>
          <a:ln w="9525">
            <a:noFill/>
            <a:miter lim="800000"/>
            <a:headEnd/>
            <a:tailEnd/>
          </a:ln>
        </p:spPr>
        <p:txBody>
          <a:bodyPr vert="horz" wrap="square" lIns="90558" tIns="45279" rIns="90558" bIns="4527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7415" name="Rectangle 7"/>
          <p:cNvSpPr>
            <a:spLocks noGrp="1" noChangeArrowheads="1"/>
          </p:cNvSpPr>
          <p:nvPr>
            <p:ph type="sldNum" sz="quarter" idx="5"/>
          </p:nvPr>
        </p:nvSpPr>
        <p:spPr bwMode="auto">
          <a:xfrm>
            <a:off x="3814327" y="9373511"/>
            <a:ext cx="2918344" cy="492858"/>
          </a:xfrm>
          <a:prstGeom prst="rect">
            <a:avLst/>
          </a:prstGeom>
          <a:noFill/>
          <a:ln w="9525">
            <a:noFill/>
            <a:miter lim="800000"/>
            <a:headEnd/>
            <a:tailEnd/>
          </a:ln>
        </p:spPr>
        <p:txBody>
          <a:bodyPr vert="horz" wrap="square" lIns="90558" tIns="45279" rIns="90558" bIns="45279" numCol="1" anchor="b" anchorCtr="0" compatLnSpc="1">
            <a:prstTxWarp prst="textNoShape">
              <a:avLst/>
            </a:prstTxWarp>
          </a:bodyPr>
          <a:lstStyle>
            <a:lvl1pPr algn="r" defTabSz="905755">
              <a:defRPr sz="1200"/>
            </a:lvl1pPr>
          </a:lstStyle>
          <a:p>
            <a:fld id="{64D8F96B-D119-4B70-9B3E-02FF8FD97D51}" type="slidenum">
              <a:rPr lang="en-US" altLang="ja-JP"/>
              <a:pPr/>
              <a:t>‹#›</a:t>
            </a:fld>
            <a:endParaRPr lang="en-US" altLang="ja-JP"/>
          </a:p>
        </p:txBody>
      </p:sp>
    </p:spTree>
    <p:extLst>
      <p:ext uri="{BB962C8B-B14F-4D97-AF65-F5344CB8AC3E}">
        <p14:creationId xmlns:p14="http://schemas.microsoft.com/office/powerpoint/2010/main" val="746590549"/>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スライド イメージ プレースホルダ 1"/>
          <p:cNvSpPr>
            <a:spLocks noGrp="1" noRot="1" noChangeAspect="1" noTextEdit="1"/>
          </p:cNvSpPr>
          <p:nvPr>
            <p:ph type="sldImg"/>
          </p:nvPr>
        </p:nvSpPr>
        <p:spPr>
          <a:ln/>
        </p:spPr>
      </p:sp>
      <p:sp>
        <p:nvSpPr>
          <p:cNvPr id="151555" name="ノート プレースホルダ 2"/>
          <p:cNvSpPr>
            <a:spLocks noGrp="1"/>
          </p:cNvSpPr>
          <p:nvPr>
            <p:ph type="body" idx="1"/>
          </p:nvPr>
        </p:nvSpPr>
        <p:spPr/>
        <p:txBody>
          <a:bodyPr/>
          <a:lstStyle/>
          <a:p>
            <a:endParaRPr lang="en-US" altLang="ja-JP" dirty="0" smtClean="0">
              <a:latin typeface="Arial" pitchFamily="34" charset="0"/>
            </a:endParaRPr>
          </a:p>
          <a:p>
            <a:endParaRPr lang="en-US" altLang="ja-JP" dirty="0" smtClean="0">
              <a:latin typeface="Arial" pitchFamily="34" charset="0"/>
            </a:endParaRPr>
          </a:p>
          <a:p>
            <a:endParaRPr lang="ja-JP" altLang="en-US"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r>
              <a:rPr lang="ja-JP" altLang="en-US" dirty="0" smtClean="0">
                <a:latin typeface="Arial" pitchFamily="34" charset="0"/>
              </a:rPr>
              <a:t>＜</a:t>
            </a:r>
            <a:r>
              <a:rPr lang="en-US" altLang="ja-JP" sz="1200" dirty="0" smtClean="0">
                <a:latin typeface="ＭＳ Ｐ明朝" panose="02020600040205080304" pitchFamily="18" charset="-128"/>
                <a:ea typeface="ＭＳ Ｐ明朝" panose="02020600040205080304" pitchFamily="18" charset="-128"/>
              </a:rPr>
              <a:t>2012</a:t>
            </a:r>
            <a:r>
              <a:rPr lang="ja-JP" altLang="en-US" sz="1200" dirty="0" smtClean="0">
                <a:latin typeface="ＭＳ Ｐ明朝" panose="02020600040205080304" pitchFamily="18" charset="-128"/>
                <a:ea typeface="ＭＳ Ｐ明朝" panose="02020600040205080304" pitchFamily="18" charset="-128"/>
              </a:rPr>
              <a:t>年度版より</a:t>
            </a:r>
            <a:r>
              <a:rPr lang="ja-JP" altLang="en-US" dirty="0" smtClean="0">
                <a:latin typeface="Arial" pitchFamily="34" charset="0"/>
              </a:rPr>
              <a:t>＞</a:t>
            </a:r>
            <a:endParaRPr lang="ja-JP" altLang="en-US" dirty="0" smtClean="0">
              <a:latin typeface="Arial" pitchFamily="34" charset="0"/>
            </a:endParaRPr>
          </a:p>
          <a:p>
            <a:r>
              <a:rPr lang="ja-JP" altLang="en-US" dirty="0" smtClean="0">
                <a:latin typeface="Arial" pitchFamily="34" charset="0"/>
              </a:rPr>
              <a:t>これは、子どもたちを取り巻くネット社会の諸問題を俯瞰していただくために、子どもたちのネットに関わる問題事象のタイトルを集めたものです</a:t>
            </a:r>
            <a:endParaRPr lang="en-US" altLang="ja-JP" dirty="0" smtClean="0">
              <a:latin typeface="Arial" pitchFamily="34" charset="0"/>
            </a:endParaRPr>
          </a:p>
          <a:p>
            <a:r>
              <a:rPr lang="ja-JP" altLang="en-US" dirty="0" smtClean="0">
                <a:latin typeface="Arial" pitchFamily="34" charset="0"/>
              </a:rPr>
              <a:t>これはまずパソコン編です</a:t>
            </a:r>
            <a:endParaRPr lang="en-US" altLang="ja-JP" dirty="0" smtClean="0">
              <a:latin typeface="Arial" pitchFamily="34" charset="0"/>
            </a:endParaRPr>
          </a:p>
          <a:p>
            <a:r>
              <a:rPr lang="ja-JP" altLang="en-US" dirty="0" smtClean="0">
                <a:latin typeface="Arial" pitchFamily="34" charset="0"/>
              </a:rPr>
              <a:t>ご覧いただいたように、子どもたちが被害に遭うだけでなく、加害の立場に立っている事例も多く見られます</a:t>
            </a:r>
            <a:endParaRPr lang="en-US" altLang="ja-JP"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r>
              <a:rPr lang="ja-JP" altLang="en-US" dirty="0" smtClean="0">
                <a:latin typeface="Arial" pitchFamily="34" charset="0"/>
              </a:rPr>
              <a:t>＜</a:t>
            </a:r>
            <a:r>
              <a:rPr lang="en-US" altLang="ja-JP" sz="1200" dirty="0" smtClean="0">
                <a:latin typeface="ＭＳ Ｐ明朝" panose="02020600040205080304" pitchFamily="18" charset="-128"/>
                <a:ea typeface="ＭＳ Ｐ明朝" panose="02020600040205080304" pitchFamily="18" charset="-128"/>
              </a:rPr>
              <a:t>2012</a:t>
            </a:r>
            <a:r>
              <a:rPr lang="ja-JP" altLang="en-US" sz="1200" dirty="0" smtClean="0">
                <a:latin typeface="ＭＳ Ｐ明朝" panose="02020600040205080304" pitchFamily="18" charset="-128"/>
                <a:ea typeface="ＭＳ Ｐ明朝" panose="02020600040205080304" pitchFamily="18" charset="-128"/>
              </a:rPr>
              <a:t>年度版より</a:t>
            </a:r>
            <a:r>
              <a:rPr lang="ja-JP" altLang="en-US" dirty="0" smtClean="0">
                <a:latin typeface="Arial" pitchFamily="34" charset="0"/>
              </a:rPr>
              <a:t>＞</a:t>
            </a:r>
            <a:endParaRPr lang="ja-JP" altLang="en-US" dirty="0" smtClean="0">
              <a:latin typeface="Arial" pitchFamily="34" charset="0"/>
            </a:endParaRPr>
          </a:p>
          <a:p>
            <a:r>
              <a:rPr lang="ja-JP" altLang="en-US" dirty="0" smtClean="0">
                <a:latin typeface="Arial" pitchFamily="34" charset="0"/>
              </a:rPr>
              <a:t>これは携帯電話編です</a:t>
            </a:r>
            <a:endParaRPr lang="en-US" altLang="ja-JP" dirty="0" smtClean="0">
              <a:latin typeface="Arial" pitchFamily="34" charset="0"/>
            </a:endParaRPr>
          </a:p>
          <a:p>
            <a:r>
              <a:rPr lang="ja-JP" altLang="en-US" dirty="0" smtClean="0">
                <a:latin typeface="Arial" pitchFamily="34" charset="0"/>
              </a:rPr>
              <a:t>携帯電話はパソコンよりも身体に近いものですので、携帯電話に関わる問題事例もより身体的な問題が多いことに注目してください</a:t>
            </a:r>
            <a:endParaRPr lang="en-US" altLang="ja-JP" dirty="0" smtClean="0">
              <a:latin typeface="Arial" pitchFamily="34" charset="0"/>
            </a:endParaRPr>
          </a:p>
          <a:p>
            <a:r>
              <a:rPr lang="ja-JP" altLang="en-US" dirty="0" smtClean="0">
                <a:latin typeface="Arial" pitchFamily="34" charset="0"/>
              </a:rPr>
              <a:t>また、携帯電話に関わる問題事象は、被害の実態が明らかになりにくく、被害の実態や問題自体が潜在化することもその特徴だと考えられます</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Rot="1" noChangeAspect="1" noChangeArrowheads="1" noTextEdit="1"/>
          </p:cNvSpPr>
          <p:nvPr>
            <p:ph type="sldImg"/>
          </p:nvPr>
        </p:nvSpPr>
        <p:spPr>
          <a:ln/>
        </p:spPr>
      </p:sp>
      <p:sp>
        <p:nvSpPr>
          <p:cNvPr id="316419" name="Rectangle 3"/>
          <p:cNvSpPr>
            <a:spLocks noGrp="1" noChangeArrowheads="1"/>
          </p:cNvSpPr>
          <p:nvPr>
            <p:ph type="body" idx="1"/>
          </p:nvPr>
        </p:nvSpPr>
        <p:spPr/>
        <p:txBody>
          <a:bodyPr/>
          <a:lstStyle/>
          <a:p>
            <a:r>
              <a:rPr lang="ja-JP" altLang="en-US" dirty="0" smtClean="0">
                <a:latin typeface="Arial" pitchFamily="34" charset="0"/>
              </a:rPr>
              <a:t>＜</a:t>
            </a:r>
            <a:r>
              <a:rPr lang="en-US" altLang="ja-JP" sz="1200" dirty="0" smtClean="0">
                <a:latin typeface="ＭＳ Ｐ明朝" panose="02020600040205080304" pitchFamily="18" charset="-128"/>
                <a:ea typeface="ＭＳ Ｐ明朝" panose="02020600040205080304" pitchFamily="18" charset="-128"/>
              </a:rPr>
              <a:t>2013</a:t>
            </a:r>
            <a:r>
              <a:rPr lang="ja-JP" altLang="en-US" sz="1200" dirty="0" smtClean="0">
                <a:latin typeface="ＭＳ Ｐ明朝" panose="02020600040205080304" pitchFamily="18" charset="-128"/>
                <a:ea typeface="ＭＳ Ｐ明朝" panose="02020600040205080304" pitchFamily="18" charset="-128"/>
              </a:rPr>
              <a:t>年度版より</a:t>
            </a:r>
            <a:r>
              <a:rPr lang="ja-JP" altLang="en-US" dirty="0" smtClean="0">
                <a:latin typeface="Arial" pitchFamily="34" charset="0"/>
              </a:rPr>
              <a:t>＞</a:t>
            </a:r>
            <a:endParaRPr lang="ja-JP" altLang="en-US" dirty="0" smtClean="0">
              <a:latin typeface="Arial" pitchFamily="34" charset="0"/>
            </a:endParaRPr>
          </a:p>
          <a:p>
            <a:r>
              <a:rPr lang="ja-JP" altLang="en-US" dirty="0" smtClean="0">
                <a:latin typeface="Arial" pitchFamily="34" charset="0"/>
              </a:rPr>
              <a:t>これは、子どもたちを取り巻くネット社会の諸問題を俯瞰していただくために、子どもたちのネットに関わる問題事象のタイトルを集めたものです</a:t>
            </a:r>
            <a:endParaRPr lang="en-US" altLang="ja-JP" dirty="0" smtClean="0">
              <a:latin typeface="Arial" pitchFamily="34" charset="0"/>
            </a:endParaRPr>
          </a:p>
          <a:p>
            <a:r>
              <a:rPr lang="ja-JP" altLang="en-US" dirty="0" smtClean="0">
                <a:latin typeface="Arial" pitchFamily="34" charset="0"/>
              </a:rPr>
              <a:t>これはまずパソコン編です</a:t>
            </a:r>
            <a:endParaRPr lang="en-US" altLang="ja-JP" dirty="0" smtClean="0">
              <a:latin typeface="Arial" pitchFamily="34" charset="0"/>
            </a:endParaRPr>
          </a:p>
          <a:p>
            <a:r>
              <a:rPr lang="ja-JP" altLang="en-US" dirty="0" smtClean="0">
                <a:latin typeface="Arial" pitchFamily="34" charset="0"/>
              </a:rPr>
              <a:t>ご覧いただいたように、子どもたちが被害に遭うだけでなく、加害の立場に立っている事例も多く見られます</a:t>
            </a:r>
            <a:endParaRPr lang="en-US" altLang="ja-JP"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spect="1" noChangeArrowheads="1" noTextEdit="1"/>
          </p:cNvSpPr>
          <p:nvPr>
            <p:ph type="sldImg"/>
          </p:nvPr>
        </p:nvSpPr>
        <p:spPr>
          <a:ln/>
        </p:spPr>
      </p:sp>
      <p:sp>
        <p:nvSpPr>
          <p:cNvPr id="318467" name="Rectangle 3"/>
          <p:cNvSpPr>
            <a:spLocks noGrp="1" noChangeArrowheads="1"/>
          </p:cNvSpPr>
          <p:nvPr>
            <p:ph type="body" idx="1"/>
          </p:nvPr>
        </p:nvSpPr>
        <p:spPr/>
        <p:txBody>
          <a:bodyPr/>
          <a:lstStyle/>
          <a:p>
            <a:r>
              <a:rPr lang="ja-JP" altLang="en-US" dirty="0" smtClean="0">
                <a:latin typeface="Arial" pitchFamily="34" charset="0"/>
              </a:rPr>
              <a:t>＜</a:t>
            </a:r>
            <a:r>
              <a:rPr lang="en-US" altLang="ja-JP" sz="1200" dirty="0" smtClean="0">
                <a:latin typeface="ＭＳ Ｐ明朝" panose="02020600040205080304" pitchFamily="18" charset="-128"/>
                <a:ea typeface="ＭＳ Ｐ明朝" panose="02020600040205080304" pitchFamily="18" charset="-128"/>
              </a:rPr>
              <a:t>2012</a:t>
            </a:r>
            <a:r>
              <a:rPr lang="ja-JP" altLang="en-US" sz="1200" dirty="0" smtClean="0">
                <a:latin typeface="ＭＳ Ｐ明朝" panose="02020600040205080304" pitchFamily="18" charset="-128"/>
                <a:ea typeface="ＭＳ Ｐ明朝" panose="02020600040205080304" pitchFamily="18" charset="-128"/>
              </a:rPr>
              <a:t>年度版より</a:t>
            </a:r>
            <a:r>
              <a:rPr lang="ja-JP" altLang="en-US" dirty="0" smtClean="0">
                <a:latin typeface="Arial" pitchFamily="34" charset="0"/>
              </a:rPr>
              <a:t>＞</a:t>
            </a:r>
            <a:endParaRPr lang="ja-JP" altLang="en-US" dirty="0" smtClean="0">
              <a:latin typeface="Arial" pitchFamily="34" charset="0"/>
            </a:endParaRPr>
          </a:p>
          <a:p>
            <a:r>
              <a:rPr lang="ja-JP" altLang="en-US" dirty="0" smtClean="0">
                <a:latin typeface="Arial" pitchFamily="34" charset="0"/>
              </a:rPr>
              <a:t>これは携帯電話編です</a:t>
            </a:r>
            <a:endParaRPr lang="en-US" altLang="ja-JP" dirty="0" smtClean="0">
              <a:latin typeface="Arial" pitchFamily="34" charset="0"/>
            </a:endParaRPr>
          </a:p>
          <a:p>
            <a:r>
              <a:rPr lang="ja-JP" altLang="en-US" dirty="0" smtClean="0">
                <a:latin typeface="Arial" pitchFamily="34" charset="0"/>
              </a:rPr>
              <a:t>携帯電話はパソコンよりも身体に近いものですので、携帯電話に関わる問題事例もより身体的な問題が多いことに注目してください</a:t>
            </a:r>
            <a:endParaRPr lang="en-US" altLang="ja-JP" dirty="0" smtClean="0">
              <a:latin typeface="Arial" pitchFamily="34" charset="0"/>
            </a:endParaRPr>
          </a:p>
          <a:p>
            <a:r>
              <a:rPr lang="ja-JP" altLang="en-US" dirty="0" smtClean="0">
                <a:latin typeface="Arial" pitchFamily="34" charset="0"/>
              </a:rPr>
              <a:t>また、携帯電話に関わる問題事象は、被害の実態が明らかになりにくく、被害の実態や問題自体が潜在化することもその特徴だと考えられます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43C30519-CC02-40F8-A542-7C53BE7CFA0B}" type="datetime1">
              <a:rPr lang="ja-JP" altLang="en-US"/>
              <a:pPr>
                <a:defRPr/>
              </a:pPr>
              <a:t>2014/7/16</a:t>
            </a:fld>
            <a:endParaRPr lang="en-US" altLang="ja-JP"/>
          </a:p>
        </p:txBody>
      </p:sp>
      <p:sp>
        <p:nvSpPr>
          <p:cNvPr id="5" name="Rectangle 5"/>
          <p:cNvSpPr>
            <a:spLocks noGrp="1" noChangeArrowheads="1"/>
          </p:cNvSpPr>
          <p:nvPr>
            <p:ph type="ftr" sz="quarter" idx="11"/>
          </p:nvPr>
        </p:nvSpPr>
        <p:spPr>
          <a:ln/>
        </p:spPr>
        <p:txBody>
          <a:bodyPr/>
          <a:lstStyle>
            <a:lvl1pPr>
              <a:defRPr/>
            </a:lvl1pPr>
          </a:lstStyle>
          <a:p>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A403BBC-7C55-47DE-82E1-FA234EE4D1BF}"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82955E16-4771-4C05-9C98-C9F177C5F45D}" type="datetime1">
              <a:rPr lang="ja-JP" altLang="en-US"/>
              <a:pPr>
                <a:defRPr/>
              </a:pPr>
              <a:t>2014/7/16</a:t>
            </a:fld>
            <a:endParaRPr lang="en-US" altLang="ja-JP"/>
          </a:p>
        </p:txBody>
      </p:sp>
      <p:sp>
        <p:nvSpPr>
          <p:cNvPr id="5" name="Rectangle 5"/>
          <p:cNvSpPr>
            <a:spLocks noGrp="1" noChangeArrowheads="1"/>
          </p:cNvSpPr>
          <p:nvPr>
            <p:ph type="ftr" sz="quarter" idx="11"/>
          </p:nvPr>
        </p:nvSpPr>
        <p:spPr>
          <a:ln/>
        </p:spPr>
        <p:txBody>
          <a:bodyPr/>
          <a:lstStyle>
            <a:lvl1pPr>
              <a:defRPr/>
            </a:lvl1pPr>
          </a:lstStyle>
          <a:p>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C836107-BF68-4A6D-A845-2841079C0AEE}"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593B4ADB-D637-44B4-A860-EF0B1D047E3F}" type="datetime1">
              <a:rPr lang="ja-JP" altLang="en-US"/>
              <a:pPr>
                <a:defRPr/>
              </a:pPr>
              <a:t>2014/7/16</a:t>
            </a:fld>
            <a:endParaRPr lang="en-US" altLang="ja-JP"/>
          </a:p>
        </p:txBody>
      </p:sp>
      <p:sp>
        <p:nvSpPr>
          <p:cNvPr id="5" name="Rectangle 5"/>
          <p:cNvSpPr>
            <a:spLocks noGrp="1" noChangeArrowheads="1"/>
          </p:cNvSpPr>
          <p:nvPr>
            <p:ph type="ftr" sz="quarter" idx="11"/>
          </p:nvPr>
        </p:nvSpPr>
        <p:spPr>
          <a:ln/>
        </p:spPr>
        <p:txBody>
          <a:bodyPr/>
          <a:lstStyle>
            <a:lvl1pPr>
              <a:defRPr/>
            </a:lvl1pPr>
          </a:lstStyle>
          <a:p>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78A94B1-AD0F-4BC1-856C-388D6896B24E}"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fld id="{D0422139-9211-42EA-A1BC-604A9CB9761B}" type="datetime1">
              <a:rPr lang="ja-JP" altLang="en-US"/>
              <a:pPr>
                <a:defRPr/>
              </a:pPr>
              <a:t>2014/7/16</a:t>
            </a:fld>
            <a:endParaRPr lang="en-US" altLang="ja-JP"/>
          </a:p>
        </p:txBody>
      </p:sp>
      <p:sp>
        <p:nvSpPr>
          <p:cNvPr id="5" name="Rectangle 5"/>
          <p:cNvSpPr>
            <a:spLocks noGrp="1" noChangeArrowheads="1"/>
          </p:cNvSpPr>
          <p:nvPr>
            <p:ph type="ftr" sz="quarter" idx="11"/>
          </p:nvPr>
        </p:nvSpPr>
        <p:spPr>
          <a:ln/>
        </p:spPr>
        <p:txBody>
          <a:bodyPr/>
          <a:lstStyle>
            <a:lvl1pPr>
              <a:defRPr/>
            </a:lvl1pPr>
          </a:lstStyle>
          <a:p>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0ACCB97-C528-4A18-A84C-D04583DEF13A}" type="slidenum">
              <a:rPr lang="en-US" altLang="ja-JP"/>
              <a:pPr>
                <a:defRPr/>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タイトルと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グラフ プレースホルダ 2"/>
          <p:cNvSpPr>
            <a:spLocks noGrp="1"/>
          </p:cNvSpPr>
          <p:nvPr>
            <p:ph type="chart" idx="1"/>
          </p:nvPr>
        </p:nvSpPr>
        <p:spPr>
          <a:xfrm>
            <a:off x="457200" y="1600200"/>
            <a:ext cx="82296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fld id="{1ED9AD6C-A913-4FF8-BF88-2152AF080108}" type="datetime1">
              <a:rPr lang="ja-JP" altLang="en-US"/>
              <a:pPr>
                <a:defRPr/>
              </a:pPr>
              <a:t>2014/7/16</a:t>
            </a:fld>
            <a:endParaRPr lang="en-US" altLang="ja-JP"/>
          </a:p>
        </p:txBody>
      </p:sp>
      <p:sp>
        <p:nvSpPr>
          <p:cNvPr id="5" name="Rectangle 5"/>
          <p:cNvSpPr>
            <a:spLocks noGrp="1" noChangeArrowheads="1"/>
          </p:cNvSpPr>
          <p:nvPr>
            <p:ph type="ftr" sz="quarter" idx="11"/>
          </p:nvPr>
        </p:nvSpPr>
        <p:spPr>
          <a:ln/>
        </p:spPr>
        <p:txBody>
          <a:bodyPr/>
          <a:lstStyle>
            <a:lvl1pPr>
              <a:defRPr/>
            </a:lvl1pPr>
          </a:lstStyle>
          <a:p>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10D1554-5B3E-4CB5-9149-C3CF147475E6}"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ED146F9B-B540-4852-9B40-96107D5EC1AC}" type="datetime1">
              <a:rPr lang="ja-JP" altLang="en-US"/>
              <a:pPr>
                <a:defRPr/>
              </a:pPr>
              <a:t>2014/7/16</a:t>
            </a:fld>
            <a:endParaRPr lang="en-US" altLang="ja-JP"/>
          </a:p>
        </p:txBody>
      </p:sp>
      <p:sp>
        <p:nvSpPr>
          <p:cNvPr id="5" name="Rectangle 5"/>
          <p:cNvSpPr>
            <a:spLocks noGrp="1" noChangeArrowheads="1"/>
          </p:cNvSpPr>
          <p:nvPr>
            <p:ph type="ftr" sz="quarter" idx="11"/>
          </p:nvPr>
        </p:nvSpPr>
        <p:spPr>
          <a:ln/>
        </p:spPr>
        <p:txBody>
          <a:bodyPr/>
          <a:lstStyle>
            <a:lvl1pPr>
              <a:defRPr/>
            </a:lvl1pPr>
          </a:lstStyle>
          <a:p>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EFBE1BC-F681-4D7D-BBE1-B691C8D9877E}"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B6580D22-AFA7-48A6-8A0F-6B30BBD796DC}" type="datetime1">
              <a:rPr lang="ja-JP" altLang="en-US"/>
              <a:pPr>
                <a:defRPr/>
              </a:pPr>
              <a:t>2014/7/16</a:t>
            </a:fld>
            <a:endParaRPr lang="en-US" altLang="ja-JP"/>
          </a:p>
        </p:txBody>
      </p:sp>
      <p:sp>
        <p:nvSpPr>
          <p:cNvPr id="5" name="Rectangle 5"/>
          <p:cNvSpPr>
            <a:spLocks noGrp="1" noChangeArrowheads="1"/>
          </p:cNvSpPr>
          <p:nvPr>
            <p:ph type="ftr" sz="quarter" idx="11"/>
          </p:nvPr>
        </p:nvSpPr>
        <p:spPr>
          <a:ln/>
        </p:spPr>
        <p:txBody>
          <a:bodyPr/>
          <a:lstStyle>
            <a:lvl1pPr>
              <a:defRPr/>
            </a:lvl1pPr>
          </a:lstStyle>
          <a:p>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9AE61BF-9D4B-464D-A2F3-C3464D6733A4}"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D1A73443-3CB5-43D1-A757-83BCBBBE9A00}" type="datetime1">
              <a:rPr lang="ja-JP" altLang="en-US"/>
              <a:pPr>
                <a:defRPr/>
              </a:pPr>
              <a:t>2014/7/16</a:t>
            </a:fld>
            <a:endParaRPr lang="en-US" altLang="ja-JP"/>
          </a:p>
        </p:txBody>
      </p:sp>
      <p:sp>
        <p:nvSpPr>
          <p:cNvPr id="6" name="Rectangle 5"/>
          <p:cNvSpPr>
            <a:spLocks noGrp="1" noChangeArrowheads="1"/>
          </p:cNvSpPr>
          <p:nvPr>
            <p:ph type="ftr" sz="quarter" idx="11"/>
          </p:nvPr>
        </p:nvSpPr>
        <p:spPr>
          <a:ln/>
        </p:spPr>
        <p:txBody>
          <a:bodyPr/>
          <a:lstStyle>
            <a:lvl1pPr>
              <a:defRPr/>
            </a:lvl1pPr>
          </a:lstStyle>
          <a:p>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09F0961-E563-468B-B9E7-9AC6D0862FAD}"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39368A05-51C4-49DF-BC29-A68718758BD5}" type="datetime1">
              <a:rPr lang="ja-JP" altLang="en-US"/>
              <a:pPr>
                <a:defRPr/>
              </a:pPr>
              <a:t>2014/7/16</a:t>
            </a:fld>
            <a:endParaRPr lang="en-US" altLang="ja-JP"/>
          </a:p>
        </p:txBody>
      </p:sp>
      <p:sp>
        <p:nvSpPr>
          <p:cNvPr id="8" name="Rectangle 5"/>
          <p:cNvSpPr>
            <a:spLocks noGrp="1" noChangeArrowheads="1"/>
          </p:cNvSpPr>
          <p:nvPr>
            <p:ph type="ftr" sz="quarter" idx="11"/>
          </p:nvPr>
        </p:nvSpPr>
        <p:spPr>
          <a:ln/>
        </p:spPr>
        <p:txBody>
          <a:bodyPr/>
          <a:lstStyle>
            <a:lvl1pPr>
              <a:defRPr/>
            </a:lvl1pPr>
          </a:lstStyle>
          <a:p>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F9D9559-E986-4233-8091-FF4BF146EFB3}"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C7E06DB9-DE48-4FC6-B711-9A7AED6D1EFF}" type="datetime1">
              <a:rPr lang="ja-JP" altLang="en-US"/>
              <a:pPr>
                <a:defRPr/>
              </a:pPr>
              <a:t>2014/7/16</a:t>
            </a:fld>
            <a:endParaRPr lang="en-US" altLang="ja-JP"/>
          </a:p>
        </p:txBody>
      </p:sp>
      <p:sp>
        <p:nvSpPr>
          <p:cNvPr id="4" name="Rectangle 5"/>
          <p:cNvSpPr>
            <a:spLocks noGrp="1" noChangeArrowheads="1"/>
          </p:cNvSpPr>
          <p:nvPr>
            <p:ph type="ftr" sz="quarter" idx="11"/>
          </p:nvPr>
        </p:nvSpPr>
        <p:spPr>
          <a:ln/>
        </p:spPr>
        <p:txBody>
          <a:bodyPr/>
          <a:lstStyle>
            <a:lvl1pPr>
              <a:defRPr/>
            </a:lvl1pPr>
          </a:lstStyle>
          <a:p>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383EB611-12BF-4BDB-859B-3C872AA25063}"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F5E67A3-524A-4E45-85D4-4442BDC74EE3}" type="datetime1">
              <a:rPr lang="ja-JP" altLang="en-US"/>
              <a:pPr>
                <a:defRPr/>
              </a:pPr>
              <a:t>2014/7/16</a:t>
            </a:fld>
            <a:endParaRPr lang="en-US" altLang="ja-JP"/>
          </a:p>
        </p:txBody>
      </p:sp>
      <p:sp>
        <p:nvSpPr>
          <p:cNvPr id="3" name="Rectangle 5"/>
          <p:cNvSpPr>
            <a:spLocks noGrp="1" noChangeArrowheads="1"/>
          </p:cNvSpPr>
          <p:nvPr>
            <p:ph type="ftr" sz="quarter" idx="11"/>
          </p:nvPr>
        </p:nvSpPr>
        <p:spPr>
          <a:ln/>
        </p:spPr>
        <p:txBody>
          <a:bodyPr/>
          <a:lstStyle>
            <a:lvl1pPr>
              <a:defRPr/>
            </a:lvl1pPr>
          </a:lstStyle>
          <a:p>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5CE7282-466C-4EF5-8484-56BFF1606FB2}"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EC1233E5-2AFB-4695-AC3D-10A49FA880FE}" type="datetime1">
              <a:rPr lang="ja-JP" altLang="en-US"/>
              <a:pPr>
                <a:defRPr/>
              </a:pPr>
              <a:t>2014/7/16</a:t>
            </a:fld>
            <a:endParaRPr lang="en-US" altLang="ja-JP"/>
          </a:p>
        </p:txBody>
      </p:sp>
      <p:sp>
        <p:nvSpPr>
          <p:cNvPr id="6" name="Rectangle 5"/>
          <p:cNvSpPr>
            <a:spLocks noGrp="1" noChangeArrowheads="1"/>
          </p:cNvSpPr>
          <p:nvPr>
            <p:ph type="ftr" sz="quarter" idx="11"/>
          </p:nvPr>
        </p:nvSpPr>
        <p:spPr>
          <a:ln/>
        </p:spPr>
        <p:txBody>
          <a:bodyPr/>
          <a:lstStyle>
            <a:lvl1pPr>
              <a:defRPr/>
            </a:lvl1pPr>
          </a:lstStyle>
          <a:p>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88546F1-E717-4049-8F83-89463BF014D1}"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4FC67DD8-5457-4140-AA9B-CC467AB8ADFF}" type="datetime1">
              <a:rPr lang="ja-JP" altLang="en-US"/>
              <a:pPr>
                <a:defRPr/>
              </a:pPr>
              <a:t>2014/7/16</a:t>
            </a:fld>
            <a:endParaRPr lang="en-US" altLang="ja-JP"/>
          </a:p>
        </p:txBody>
      </p:sp>
      <p:sp>
        <p:nvSpPr>
          <p:cNvPr id="6" name="Rectangle 5"/>
          <p:cNvSpPr>
            <a:spLocks noGrp="1" noChangeArrowheads="1"/>
          </p:cNvSpPr>
          <p:nvPr>
            <p:ph type="ftr" sz="quarter" idx="11"/>
          </p:nvPr>
        </p:nvSpPr>
        <p:spPr>
          <a:ln/>
        </p:spPr>
        <p:txBody>
          <a:bodyPr/>
          <a:lstStyle>
            <a:lvl1pPr>
              <a:defRPr/>
            </a:lvl1pPr>
          </a:lstStyle>
          <a:p>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44E1815-BE79-42F4-9268-D8B62D6EBDC7}"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463A6388-4A8E-4636-B3EA-9235301EE691}" type="datetime1">
              <a:rPr lang="ja-JP" altLang="en-US"/>
              <a:pPr>
                <a:defRPr/>
              </a:pPr>
              <a:t>2014/7/16</a:t>
            </a:fld>
            <a:endParaRPr lang="en-US" altLang="ja-JP"/>
          </a:p>
        </p:txBody>
      </p:sp>
      <p:sp>
        <p:nvSpPr>
          <p:cNvPr id="1029" name="Rectangle 5"/>
          <p:cNvSpPr>
            <a:spLocks noGrp="1" noChangeArrowheads="1"/>
          </p:cNvSpPr>
          <p:nvPr>
            <p:ph type="ftr" sz="quarter" idx="3"/>
          </p:nvPr>
        </p:nvSpPr>
        <p:spPr bwMode="auto">
          <a:xfrm>
            <a:off x="3419475"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740650" y="6381750"/>
            <a:ext cx="1403350" cy="476250"/>
          </a:xfrm>
          <a:prstGeom prst="rect">
            <a:avLst/>
          </a:prstGeom>
          <a:noFill/>
          <a:ln w="9525">
            <a:noFill/>
            <a:miter lim="800000"/>
            <a:headEnd/>
            <a:tailEnd/>
          </a:ln>
        </p:spPr>
        <p:txBody>
          <a:bodyPr vert="horz" wrap="square" lIns="91440" tIns="45720" rIns="0" bIns="45720" numCol="1" anchor="t" anchorCtr="0" compatLnSpc="1">
            <a:prstTxWarp prst="textNoShape">
              <a:avLst/>
            </a:prstTxWarp>
          </a:bodyPr>
          <a:lstStyle>
            <a:lvl1pPr algn="r">
              <a:defRPr sz="2400" b="1">
                <a:latin typeface="ＭＳ Ｐゴシック" pitchFamily="50" charset="-128"/>
              </a:defRPr>
            </a:lvl1pPr>
          </a:lstStyle>
          <a:p>
            <a:pPr>
              <a:defRPr/>
            </a:pPr>
            <a:fld id="{A1EAEF4C-70E3-4EB9-BAA1-7C0A1EF6A1DA}" type="slidenum">
              <a:rPr lang="en-US" altLang="ja-JP"/>
              <a:pPr>
                <a:defRPr/>
              </a:pPr>
              <a:t>‹#›</a:t>
            </a:fld>
            <a:endParaRPr lang="en-US" altLang="ja-JP"/>
          </a:p>
        </p:txBody>
      </p:sp>
      <p:pic>
        <p:nvPicPr>
          <p:cNvPr id="10247" name="Picture 17" descr="オビ5"/>
          <p:cNvPicPr>
            <a:picLocks noChangeAspect="1" noChangeArrowheads="1"/>
          </p:cNvPicPr>
          <p:nvPr userDrawn="1"/>
        </p:nvPicPr>
        <p:blipFill>
          <a:blip r:embed="rId15" cstate="print"/>
          <a:srcRect/>
          <a:stretch>
            <a:fillRect/>
          </a:stretch>
        </p:blipFill>
        <p:spPr bwMode="auto">
          <a:xfrm>
            <a:off x="0" y="620713"/>
            <a:ext cx="9144000" cy="73025"/>
          </a:xfrm>
          <a:prstGeom prst="rect">
            <a:avLst/>
          </a:prstGeom>
          <a:noFill/>
          <a:ln w="9525">
            <a:noFill/>
            <a:miter lim="800000"/>
            <a:headEnd/>
            <a:tailEnd/>
          </a:ln>
        </p:spPr>
      </p:pic>
      <p:sp>
        <p:nvSpPr>
          <p:cNvPr id="1032" name="Rectangle 11"/>
          <p:cNvSpPr>
            <a:spLocks noChangeArrowheads="1"/>
          </p:cNvSpPr>
          <p:nvPr userDrawn="1"/>
        </p:nvSpPr>
        <p:spPr bwMode="auto">
          <a:xfrm>
            <a:off x="457200" y="6286500"/>
            <a:ext cx="2133600" cy="476250"/>
          </a:xfrm>
          <a:prstGeom prst="rect">
            <a:avLst/>
          </a:prstGeom>
          <a:noFill/>
          <a:ln w="9525">
            <a:noFill/>
            <a:miter lim="800000"/>
            <a:headEnd/>
            <a:tailEnd/>
          </a:ln>
        </p:spPr>
        <p:txBody>
          <a:bodyPr/>
          <a:lstStyle/>
          <a:p>
            <a:pPr>
              <a:defRPr/>
            </a:pPr>
            <a:endParaRPr lang="ja-JP" altLang="en-US"/>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charset="-128"/>
        </a:defRPr>
      </a:lvl2pPr>
      <a:lvl3pPr algn="ctr" rtl="0" eaLnBrk="0" fontAlgn="base" hangingPunct="0">
        <a:spcBef>
          <a:spcPct val="0"/>
        </a:spcBef>
        <a:spcAft>
          <a:spcPct val="0"/>
        </a:spcAft>
        <a:defRPr kumimoji="1" sz="4400">
          <a:solidFill>
            <a:schemeClr val="tx2"/>
          </a:solidFill>
          <a:latin typeface="Arial" charset="0"/>
          <a:ea typeface="ＭＳ Ｐゴシック" charset="-128"/>
        </a:defRPr>
      </a:lvl3pPr>
      <a:lvl4pPr algn="ctr" rtl="0" eaLnBrk="0" fontAlgn="base" hangingPunct="0">
        <a:spcBef>
          <a:spcPct val="0"/>
        </a:spcBef>
        <a:spcAft>
          <a:spcPct val="0"/>
        </a:spcAft>
        <a:defRPr kumimoji="1" sz="4400">
          <a:solidFill>
            <a:schemeClr val="tx2"/>
          </a:solidFill>
          <a:latin typeface="Arial" charset="0"/>
          <a:ea typeface="ＭＳ Ｐゴシック" charset="-128"/>
        </a:defRPr>
      </a:lvl4pPr>
      <a:lvl5pPr algn="ctr" rtl="0" eaLnBrk="0" fontAlgn="base" hangingPunct="0">
        <a:spcBef>
          <a:spcPct val="0"/>
        </a:spcBef>
        <a:spcAft>
          <a:spcPct val="0"/>
        </a:spcAft>
        <a:defRPr kumimoji="1" sz="4400">
          <a:solidFill>
            <a:schemeClr val="tx2"/>
          </a:solidFill>
          <a:latin typeface="Arial" charset="0"/>
          <a:ea typeface="ＭＳ Ｐゴシック" charset="-128"/>
        </a:defRPr>
      </a:lvl5pPr>
      <a:lvl6pPr marL="457200" algn="ctr" rtl="0" fontAlgn="base">
        <a:spcBef>
          <a:spcPct val="0"/>
        </a:spcBef>
        <a:spcAft>
          <a:spcPct val="0"/>
        </a:spcAft>
        <a:defRPr kumimoji="1" sz="4400">
          <a:solidFill>
            <a:schemeClr val="tx2"/>
          </a:solidFill>
          <a:latin typeface="Arial" charset="0"/>
          <a:ea typeface="ＭＳ Ｐゴシック" charset="-128"/>
        </a:defRPr>
      </a:lvl6pPr>
      <a:lvl7pPr marL="914400" algn="ctr" rtl="0" fontAlgn="base">
        <a:spcBef>
          <a:spcPct val="0"/>
        </a:spcBef>
        <a:spcAft>
          <a:spcPct val="0"/>
        </a:spcAft>
        <a:defRPr kumimoji="1" sz="4400">
          <a:solidFill>
            <a:schemeClr val="tx2"/>
          </a:solidFill>
          <a:latin typeface="Arial" charset="0"/>
          <a:ea typeface="ＭＳ Ｐゴシック" charset="-128"/>
        </a:defRPr>
      </a:lvl7pPr>
      <a:lvl8pPr marL="1371600" algn="ctr" rtl="0" fontAlgn="base">
        <a:spcBef>
          <a:spcPct val="0"/>
        </a:spcBef>
        <a:spcAft>
          <a:spcPct val="0"/>
        </a:spcAft>
        <a:defRPr kumimoji="1" sz="4400">
          <a:solidFill>
            <a:schemeClr val="tx2"/>
          </a:solidFill>
          <a:latin typeface="Arial" charset="0"/>
          <a:ea typeface="ＭＳ Ｐゴシック" charset="-128"/>
        </a:defRPr>
      </a:lvl8pPr>
      <a:lvl9pPr marL="1828800" algn="ctr" rtl="0" fontAlgn="base">
        <a:spcBef>
          <a:spcPct val="0"/>
        </a:spcBef>
        <a:spcAft>
          <a:spcPct val="0"/>
        </a:spcAft>
        <a:defRPr kumimoji="1" sz="4400">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Grp="1" noChangeArrowheads="1"/>
          </p:cNvSpPr>
          <p:nvPr>
            <p:ph type="sldNum" sz="quarter" idx="12"/>
          </p:nvPr>
        </p:nvSpPr>
        <p:spPr>
          <a:noFill/>
        </p:spPr>
        <p:txBody>
          <a:bodyPr/>
          <a:lstStyle/>
          <a:p>
            <a:fld id="{202FC900-6F1D-4433-A52B-D1D4A8BB0081}" type="slidenum">
              <a:rPr lang="en-US" altLang="ja-JP" smtClean="0"/>
              <a:pPr/>
              <a:t>1</a:t>
            </a:fld>
            <a:endParaRPr lang="en-US" altLang="ja-JP" smtClean="0"/>
          </a:p>
        </p:txBody>
      </p:sp>
      <p:sp>
        <p:nvSpPr>
          <p:cNvPr id="11268" name="Rectangle 3"/>
          <p:cNvSpPr>
            <a:spLocks noGrp="1" noChangeArrowheads="1"/>
          </p:cNvSpPr>
          <p:nvPr>
            <p:ph type="subTitle" idx="1"/>
          </p:nvPr>
        </p:nvSpPr>
        <p:spPr>
          <a:xfrm>
            <a:off x="179512" y="1268760"/>
            <a:ext cx="8642350" cy="2592288"/>
          </a:xfrm>
        </p:spPr>
        <p:txBody>
          <a:bodyPr/>
          <a:lstStyle/>
          <a:p>
            <a:pPr algn="l"/>
            <a:r>
              <a:rPr lang="en-US" altLang="ja-JP" sz="2800" dirty="0" smtClean="0">
                <a:latin typeface="ＭＳ Ｐ明朝" panose="02020600040205080304" pitchFamily="18" charset="-128"/>
                <a:ea typeface="ＭＳ Ｐ明朝" panose="02020600040205080304" pitchFamily="18" charset="-128"/>
              </a:rPr>
              <a:t>2012</a:t>
            </a:r>
            <a:r>
              <a:rPr lang="ja-JP" altLang="en-US" sz="2800" dirty="0" smtClean="0">
                <a:latin typeface="ＭＳ Ｐ明朝" panose="02020600040205080304" pitchFamily="18" charset="-128"/>
                <a:ea typeface="ＭＳ Ｐ明朝" panose="02020600040205080304" pitchFamily="18" charset="-128"/>
              </a:rPr>
              <a:t>年度版</a:t>
            </a:r>
            <a:r>
              <a:rPr lang="ja-JP" altLang="en-US" sz="2800" dirty="0" smtClean="0">
                <a:latin typeface="ＭＳ Ｐ明朝" panose="02020600040205080304" pitchFamily="18" charset="-128"/>
                <a:ea typeface="ＭＳ Ｐ明朝" panose="02020600040205080304" pitchFamily="18" charset="-128"/>
              </a:rPr>
              <a:t>、</a:t>
            </a:r>
            <a:r>
              <a:rPr lang="en-US" altLang="ja-JP" sz="2800" dirty="0" smtClean="0">
                <a:latin typeface="ＭＳ Ｐ明朝" panose="02020600040205080304" pitchFamily="18" charset="-128"/>
                <a:ea typeface="ＭＳ Ｐ明朝" panose="02020600040205080304" pitchFamily="18" charset="-128"/>
              </a:rPr>
              <a:t>2013</a:t>
            </a:r>
            <a:r>
              <a:rPr lang="ja-JP" altLang="en-US" sz="2800" dirty="0" smtClean="0">
                <a:latin typeface="ＭＳ Ｐ明朝" panose="02020600040205080304" pitchFamily="18" charset="-128"/>
                <a:ea typeface="ＭＳ Ｐ明朝" panose="02020600040205080304" pitchFamily="18" charset="-128"/>
              </a:rPr>
              <a:t>年度版の標準テキストから</a:t>
            </a:r>
            <a:endParaRPr lang="en-US" altLang="ja-JP" sz="2800" dirty="0" smtClean="0">
              <a:latin typeface="ＭＳ Ｐ明朝" panose="02020600040205080304" pitchFamily="18" charset="-128"/>
              <a:ea typeface="ＭＳ Ｐ明朝" panose="02020600040205080304" pitchFamily="18" charset="-128"/>
            </a:endParaRPr>
          </a:p>
          <a:p>
            <a:pPr algn="l"/>
            <a:r>
              <a:rPr lang="ja-JP" altLang="en-US" sz="2800" dirty="0" smtClean="0">
                <a:latin typeface="ＭＳ Ｐ明朝" panose="02020600040205080304" pitchFamily="18" charset="-128"/>
                <a:ea typeface="ＭＳ Ｐ明朝" panose="02020600040205080304" pitchFamily="18" charset="-128"/>
              </a:rPr>
              <a:t>「</a:t>
            </a:r>
            <a:r>
              <a:rPr lang="ja-JP" altLang="en-US" sz="2800" dirty="0" smtClean="0">
                <a:latin typeface="ＭＳ Ｐ明朝" panose="02020600040205080304" pitchFamily="18" charset="-128"/>
                <a:ea typeface="ＭＳ Ｐ明朝" panose="02020600040205080304" pitchFamily="18" charset="-128"/>
              </a:rPr>
              <a:t>子ども</a:t>
            </a:r>
            <a:r>
              <a:rPr lang="ja-JP" altLang="en-US" sz="2800" dirty="0">
                <a:latin typeface="ＭＳ Ｐ明朝" panose="02020600040205080304" pitchFamily="18" charset="-128"/>
                <a:ea typeface="ＭＳ Ｐ明朝" panose="02020600040205080304" pitchFamily="18" charset="-128"/>
              </a:rPr>
              <a:t>を取り巻くネット社会の</a:t>
            </a:r>
            <a:r>
              <a:rPr lang="ja-JP" altLang="en-US" sz="2800" dirty="0" smtClean="0">
                <a:latin typeface="ＭＳ Ｐ明朝" panose="02020600040205080304" pitchFamily="18" charset="-128"/>
                <a:ea typeface="ＭＳ Ｐ明朝" panose="02020600040205080304" pitchFamily="18" charset="-128"/>
              </a:rPr>
              <a:t>諸問題」</a:t>
            </a:r>
            <a:r>
              <a:rPr lang="ja-JP" altLang="en-US" sz="2800" dirty="0" smtClean="0">
                <a:latin typeface="ＭＳ Ｐ明朝" panose="02020600040205080304" pitchFamily="18" charset="-128"/>
                <a:ea typeface="ＭＳ Ｐ明朝" panose="02020600040205080304" pitchFamily="18" charset="-128"/>
              </a:rPr>
              <a:t>のページを</a:t>
            </a:r>
            <a:endParaRPr lang="en-US" altLang="ja-JP" sz="2800" dirty="0" smtClean="0">
              <a:latin typeface="ＭＳ Ｐ明朝" panose="02020600040205080304" pitchFamily="18" charset="-128"/>
              <a:ea typeface="ＭＳ Ｐ明朝" panose="02020600040205080304" pitchFamily="18" charset="-128"/>
            </a:endParaRPr>
          </a:p>
          <a:p>
            <a:pPr algn="l"/>
            <a:r>
              <a:rPr lang="ja-JP" altLang="en-US" sz="2800" dirty="0" smtClean="0">
                <a:latin typeface="ＭＳ Ｐ明朝" panose="02020600040205080304" pitchFamily="18" charset="-128"/>
                <a:ea typeface="ＭＳ Ｐ明朝" panose="02020600040205080304" pitchFamily="18" charset="-128"/>
              </a:rPr>
              <a:t>取り出しました</a:t>
            </a:r>
            <a:r>
              <a:rPr lang="ja-JP" altLang="en-US" sz="2800" dirty="0" smtClean="0">
                <a:latin typeface="ＭＳ Ｐ明朝" panose="02020600040205080304" pitchFamily="18" charset="-128"/>
                <a:ea typeface="ＭＳ Ｐ明朝" panose="02020600040205080304" pitchFamily="18" charset="-128"/>
              </a:rPr>
              <a:t>。</a:t>
            </a:r>
            <a:r>
              <a:rPr lang="ja-JP" altLang="en-US" sz="2800" dirty="0" smtClean="0">
                <a:latin typeface="ＭＳ Ｐ明朝" panose="02020600040205080304" pitchFamily="18" charset="-128"/>
                <a:ea typeface="ＭＳ Ｐ明朝" panose="02020600040205080304" pitchFamily="18" charset="-128"/>
              </a:rPr>
              <a:t>　</a:t>
            </a:r>
            <a:endParaRPr lang="en-US" altLang="ja-JP" sz="2800" dirty="0" smtClean="0">
              <a:latin typeface="ＭＳ Ｐ明朝" panose="02020600040205080304" pitchFamily="18" charset="-128"/>
              <a:ea typeface="ＭＳ Ｐ明朝" panose="02020600040205080304" pitchFamily="18" charset="-128"/>
            </a:endParaRPr>
          </a:p>
          <a:p>
            <a:pPr algn="l"/>
            <a:r>
              <a:rPr lang="ja-JP" altLang="en-US" sz="2800" dirty="0" smtClean="0">
                <a:latin typeface="ＭＳ Ｐ明朝" panose="02020600040205080304" pitchFamily="18" charset="-128"/>
                <a:ea typeface="ＭＳ Ｐ明朝" panose="02020600040205080304" pitchFamily="18" charset="-128"/>
              </a:rPr>
              <a:t>過去の諸問題を確認することでここ</a:t>
            </a:r>
            <a:r>
              <a:rPr lang="en-US" altLang="ja-JP" sz="2800" dirty="0" smtClean="0">
                <a:latin typeface="ＭＳ Ｐ明朝" panose="02020600040205080304" pitchFamily="18" charset="-128"/>
                <a:ea typeface="ＭＳ Ｐ明朝" panose="02020600040205080304" pitchFamily="18" charset="-128"/>
              </a:rPr>
              <a:t>2</a:t>
            </a:r>
            <a:r>
              <a:rPr lang="ja-JP" altLang="en-US" sz="2800" dirty="0" err="1">
                <a:latin typeface="ＭＳ Ｐ明朝" panose="02020600040205080304" pitchFamily="18" charset="-128"/>
                <a:ea typeface="ＭＳ Ｐ明朝" panose="02020600040205080304" pitchFamily="18" charset="-128"/>
              </a:rPr>
              <a:t>，</a:t>
            </a:r>
            <a:r>
              <a:rPr lang="en-US" altLang="ja-JP" sz="2800" dirty="0">
                <a:latin typeface="ＭＳ Ｐ明朝" panose="02020600040205080304" pitchFamily="18" charset="-128"/>
                <a:ea typeface="ＭＳ Ｐ明朝" panose="02020600040205080304" pitchFamily="18" charset="-128"/>
              </a:rPr>
              <a:t>3</a:t>
            </a:r>
            <a:r>
              <a:rPr lang="ja-JP" altLang="en-US" sz="2800" dirty="0">
                <a:latin typeface="ＭＳ Ｐ明朝" panose="02020600040205080304" pitchFamily="18" charset="-128"/>
                <a:ea typeface="ＭＳ Ｐ明朝" panose="02020600040205080304" pitchFamily="18" charset="-128"/>
              </a:rPr>
              <a:t>年</a:t>
            </a:r>
            <a:r>
              <a:rPr lang="ja-JP" altLang="en-US" sz="2800" dirty="0" smtClean="0">
                <a:latin typeface="ＭＳ Ｐ明朝" panose="02020600040205080304" pitchFamily="18" charset="-128"/>
                <a:ea typeface="ＭＳ Ｐ明朝" panose="02020600040205080304" pitchFamily="18" charset="-128"/>
              </a:rPr>
              <a:t>での変化を</a:t>
            </a:r>
            <a:endParaRPr lang="en-US" altLang="ja-JP" sz="2800" dirty="0" smtClean="0">
              <a:latin typeface="ＭＳ Ｐ明朝" panose="02020600040205080304" pitchFamily="18" charset="-128"/>
              <a:ea typeface="ＭＳ Ｐ明朝" panose="02020600040205080304" pitchFamily="18" charset="-128"/>
            </a:endParaRPr>
          </a:p>
          <a:p>
            <a:pPr algn="l"/>
            <a:r>
              <a:rPr lang="ja-JP" altLang="en-US" sz="2800" dirty="0">
                <a:latin typeface="ＭＳ Ｐ明朝" panose="02020600040205080304" pitchFamily="18" charset="-128"/>
                <a:ea typeface="ＭＳ Ｐ明朝" panose="02020600040205080304" pitchFamily="18" charset="-128"/>
              </a:rPr>
              <a:t>再認識して</a:t>
            </a:r>
            <a:r>
              <a:rPr lang="ja-JP" altLang="en-US" sz="2800" dirty="0" smtClean="0">
                <a:latin typeface="ＭＳ Ｐ明朝" panose="02020600040205080304" pitchFamily="18" charset="-128"/>
                <a:ea typeface="ＭＳ Ｐ明朝" panose="02020600040205080304" pitchFamily="18" charset="-128"/>
              </a:rPr>
              <a:t>頂けるかと思います。</a:t>
            </a:r>
            <a:endParaRPr lang="en-US" altLang="ja-JP" sz="2800" dirty="0">
              <a:latin typeface="ＭＳ Ｐ明朝" panose="02020600040205080304" pitchFamily="18" charset="-128"/>
              <a:ea typeface="ＭＳ Ｐ明朝" panose="02020600040205080304" pitchFamily="18" charset="-128"/>
            </a:endParaRPr>
          </a:p>
          <a:p>
            <a:pPr algn="l"/>
            <a:r>
              <a:rPr lang="ja-JP" altLang="en-US" sz="2400" dirty="0" smtClean="0">
                <a:latin typeface="HGP創英角ｺﾞｼｯｸUB" pitchFamily="50" charset="-128"/>
                <a:ea typeface="HGP創英角ｺﾞｼｯｸUB" pitchFamily="50" charset="-128"/>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0BBCBDB2-D254-4EDA-9B44-EA06F4ECB9B2}" type="slidenum">
              <a:rPr lang="en-US" altLang="ja-JP" smtClean="0">
                <a:latin typeface="ＭＳ Ｐゴシック" pitchFamily="50" charset="-128"/>
              </a:rPr>
              <a:pPr eaLnBrk="1" hangingPunct="1"/>
              <a:t>2</a:t>
            </a:fld>
            <a:endParaRPr lang="en-US" altLang="ja-JP" smtClean="0">
              <a:latin typeface="ＭＳ Ｐゴシック" pitchFamily="50" charset="-128"/>
            </a:endParaRPr>
          </a:p>
        </p:txBody>
      </p:sp>
      <p:sp>
        <p:nvSpPr>
          <p:cNvPr id="16387" name="スライド番号プレースホルダ 5"/>
          <p:cNvSpPr txBox="1">
            <a:spLocks noGrp="1"/>
          </p:cNvSpPr>
          <p:nvPr/>
        </p:nvSpPr>
        <p:spPr bwMode="auto">
          <a:xfrm>
            <a:off x="7380288" y="6381750"/>
            <a:ext cx="14033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hangingPunct="1"/>
            <a:endParaRPr lang="en-US" altLang="ja-JP" sz="1400"/>
          </a:p>
          <a:p>
            <a:pPr algn="r" eaLnBrk="1" hangingPunct="1"/>
            <a:endParaRPr lang="en-US" altLang="ja-JP" sz="1400"/>
          </a:p>
        </p:txBody>
      </p:sp>
      <p:sp>
        <p:nvSpPr>
          <p:cNvPr id="16388" name="テキスト ボックス 4"/>
          <p:cNvSpPr txBox="1">
            <a:spLocks noChangeArrowheads="1"/>
          </p:cNvSpPr>
          <p:nvPr/>
        </p:nvSpPr>
        <p:spPr bwMode="auto">
          <a:xfrm>
            <a:off x="0" y="-26988"/>
            <a:ext cx="89741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ja-JP" altLang="en-US" sz="3200">
                <a:ea typeface="HGP創英角ｺﾞｼｯｸUB" pitchFamily="50" charset="-128"/>
              </a:rPr>
              <a:t>子どもを取り巻くネット社会の諸問題（パソコン編）</a:t>
            </a:r>
            <a:endParaRPr lang="ja-JP" altLang="en-US" sz="3200"/>
          </a:p>
        </p:txBody>
      </p:sp>
      <p:graphicFrame>
        <p:nvGraphicFramePr>
          <p:cNvPr id="13342" name="Group 30"/>
          <p:cNvGraphicFramePr>
            <a:graphicFrameLocks noGrp="1"/>
          </p:cNvGraphicFramePr>
          <p:nvPr>
            <p:ph idx="1"/>
          </p:nvPr>
        </p:nvGraphicFramePr>
        <p:xfrm>
          <a:off x="107950" y="981075"/>
          <a:ext cx="8893175" cy="4525965"/>
        </p:xfrm>
        <a:graphic>
          <a:graphicData uri="http://schemas.openxmlformats.org/drawingml/2006/table">
            <a:tbl>
              <a:tblPr/>
              <a:tblGrid>
                <a:gridCol w="4445000"/>
                <a:gridCol w="4448175"/>
              </a:tblGrid>
              <a:tr h="579438">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1" i="0" u="none" strike="noStrike" cap="none" normalizeH="0" baseline="0" smtClean="0">
                          <a:ln>
                            <a:noFill/>
                          </a:ln>
                          <a:solidFill>
                            <a:srgbClr val="FFFFFF"/>
                          </a:solidFill>
                          <a:effectLst/>
                          <a:latin typeface="Arial" pitchFamily="34" charset="0"/>
                          <a:ea typeface="HGP創英角ｺﾞｼｯｸUB" pitchFamily="50" charset="-128"/>
                        </a:rPr>
                        <a:t>ニュースのタイトルからみる問題性（</a:t>
                      </a:r>
                      <a:r>
                        <a:rPr kumimoji="1" lang="ja-JP" altLang="en-US" sz="2400" b="1" i="0" u="none" strike="noStrike" cap="none" normalizeH="0" baseline="0" smtClean="0">
                          <a:ln>
                            <a:noFill/>
                          </a:ln>
                          <a:solidFill>
                            <a:srgbClr val="FFFF00"/>
                          </a:solidFill>
                          <a:effectLst/>
                          <a:latin typeface="Arial" pitchFamily="34" charset="0"/>
                          <a:ea typeface="HGP創英角ｺﾞｼｯｸUB" pitchFamily="50" charset="-128"/>
                        </a:rPr>
                        <a:t>パソコン編</a:t>
                      </a:r>
                      <a:r>
                        <a:rPr kumimoji="1" lang="ja-JP" altLang="en-US" sz="2400" b="1" i="0" u="none" strike="noStrike" cap="none" normalizeH="0" baseline="0" smtClean="0">
                          <a:ln>
                            <a:noFill/>
                          </a:ln>
                          <a:solidFill>
                            <a:schemeClr val="bg1"/>
                          </a:solidFill>
                          <a:effectLst/>
                          <a:latin typeface="Arial" pitchFamily="34" charset="0"/>
                          <a:ea typeface="HGP創英角ｺﾞｼｯｸUB" pitchFamily="50" charset="-128"/>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endParaRPr kumimoji="1" lang="ja-JP" altLang="en-US"/>
                    </a:p>
                  </a:txBody>
                  <a:tcPr/>
                </a:tc>
              </a:tr>
              <a:tr h="58102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・「ユーチューブ」使い違法配信　中３少年を逮捕</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hMerge="1">
                  <a:txBody>
                    <a:bodyPr/>
                    <a:lstStyle/>
                    <a:p>
                      <a:endParaRPr kumimoji="1" lang="ja-JP" altLang="en-US"/>
                    </a:p>
                  </a:txBody>
                  <a:tcPr/>
                </a:tc>
              </a:tr>
              <a:tr h="579438">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・仮想空間に「引きこもり」　現実戻れぬ「ネトゲ廃人」</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hMerge="1">
                  <a:txBody>
                    <a:bodyPr/>
                    <a:lstStyle/>
                    <a:p>
                      <a:endParaRPr kumimoji="1" lang="ja-JP" altLang="en-US"/>
                    </a:p>
                  </a:txBody>
                  <a:tcPr/>
                </a:tc>
              </a:tr>
              <a:tr h="58261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・大学生から小学生まで「ネットでコピペ病」蔓延</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hMerge="1">
                  <a:txBody>
                    <a:bodyPr/>
                    <a:lstStyle/>
                    <a:p>
                      <a:endParaRPr kumimoji="1" lang="ja-JP" altLang="en-US"/>
                    </a:p>
                  </a:txBody>
                  <a:tcPr/>
                </a:tc>
              </a:tr>
              <a:tr h="57785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・＜いじめ？＞同級生の暴行の様子をビデオ撮影　地方の中学校で</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hMerge="1">
                  <a:txBody>
                    <a:bodyPr/>
                    <a:lstStyle/>
                    <a:p>
                      <a:endParaRPr kumimoji="1" lang="ja-JP" altLang="en-US"/>
                    </a:p>
                  </a:txBody>
                  <a:tcPr/>
                </a:tc>
              </a:tr>
              <a:tr h="58261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・「新宿駅で無差別殺人」　ネット書き込み中３逮捕</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hMerge="1">
                  <a:txBody>
                    <a:bodyPr/>
                    <a:lstStyle/>
                    <a:p>
                      <a:endParaRPr kumimoji="1" lang="ja-JP" altLang="en-US"/>
                    </a:p>
                  </a:txBody>
                  <a:tcPr/>
                </a:tc>
              </a:tr>
              <a:tr h="5222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・児童ポルノ　過去最悪</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・安易な発信　生活も「炎上」</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5207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・裏サイト　牙むく「友達」</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・自殺誘引　「有害サイト」</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bl>
          </a:graphicData>
        </a:graphic>
      </p:graphicFrame>
      <p:sp>
        <p:nvSpPr>
          <p:cNvPr id="2" name="テキスト ボックス 1"/>
          <p:cNvSpPr txBox="1"/>
          <p:nvPr/>
        </p:nvSpPr>
        <p:spPr>
          <a:xfrm>
            <a:off x="5429985" y="5953981"/>
            <a:ext cx="2664296" cy="461665"/>
          </a:xfrm>
          <a:prstGeom prst="rect">
            <a:avLst/>
          </a:prstGeom>
          <a:noFill/>
          <a:ln w="50800">
            <a:solidFill>
              <a:schemeClr val="accent5">
                <a:lumMod val="50000"/>
              </a:schemeClr>
            </a:solidFill>
          </a:ln>
        </p:spPr>
        <p:txBody>
          <a:bodyPr wrap="square" rtlCol="0">
            <a:spAutoFit/>
          </a:bodyPr>
          <a:lstStyle/>
          <a:p>
            <a:r>
              <a:rPr kumimoji="1" lang="en-US" altLang="ja-JP" sz="2400" dirty="0" smtClean="0"/>
              <a:t>2012</a:t>
            </a:r>
            <a:r>
              <a:rPr kumimoji="1" lang="ja-JP" altLang="en-US" sz="2400" dirty="0" smtClean="0"/>
              <a:t>年版資料より</a:t>
            </a:r>
            <a:endParaRPr kumimoji="1" lang="ja-JP" altLang="en-US" sz="2400" dirty="0"/>
          </a:p>
        </p:txBody>
      </p:sp>
    </p:spTree>
    <p:extLst>
      <p:ext uri="{BB962C8B-B14F-4D97-AF65-F5344CB8AC3E}">
        <p14:creationId xmlns:p14="http://schemas.microsoft.com/office/powerpoint/2010/main" val="34014933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54BC3FE2-3E01-435D-8AC4-3ACA37F1E814}" type="slidenum">
              <a:rPr lang="en-US" altLang="ja-JP" smtClean="0">
                <a:latin typeface="ＭＳ Ｐゴシック" pitchFamily="50" charset="-128"/>
              </a:rPr>
              <a:pPr eaLnBrk="1" hangingPunct="1"/>
              <a:t>3</a:t>
            </a:fld>
            <a:endParaRPr lang="en-US" altLang="ja-JP" smtClean="0">
              <a:latin typeface="ＭＳ Ｐゴシック" pitchFamily="50" charset="-128"/>
            </a:endParaRPr>
          </a:p>
        </p:txBody>
      </p:sp>
      <p:sp>
        <p:nvSpPr>
          <p:cNvPr id="17411" name="テキスト ボックス 4"/>
          <p:cNvSpPr txBox="1">
            <a:spLocks noChangeArrowheads="1"/>
          </p:cNvSpPr>
          <p:nvPr/>
        </p:nvSpPr>
        <p:spPr bwMode="auto">
          <a:xfrm>
            <a:off x="0" y="-26988"/>
            <a:ext cx="89741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ja-JP" altLang="en-US" sz="3200">
                <a:ea typeface="HGP創英角ｺﾞｼｯｸUB" pitchFamily="50" charset="-128"/>
              </a:rPr>
              <a:t>子どもを取り巻くネット社会の諸問題（携帯電話編）</a:t>
            </a:r>
            <a:endParaRPr lang="ja-JP" altLang="en-US" sz="3200"/>
          </a:p>
        </p:txBody>
      </p:sp>
      <p:graphicFrame>
        <p:nvGraphicFramePr>
          <p:cNvPr id="172066" name="Group 34"/>
          <p:cNvGraphicFramePr>
            <a:graphicFrameLocks noGrp="1"/>
          </p:cNvGraphicFramePr>
          <p:nvPr>
            <p:ph idx="1"/>
          </p:nvPr>
        </p:nvGraphicFramePr>
        <p:xfrm>
          <a:off x="250825" y="908050"/>
          <a:ext cx="8640764" cy="5329237"/>
        </p:xfrm>
        <a:graphic>
          <a:graphicData uri="http://schemas.openxmlformats.org/drawingml/2006/table">
            <a:tbl>
              <a:tblPr/>
              <a:tblGrid>
                <a:gridCol w="4320382"/>
                <a:gridCol w="4320382"/>
              </a:tblGrid>
              <a:tr h="65450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1" i="0" u="none" strike="noStrike" cap="none" normalizeH="0" baseline="0" dirty="0" smtClean="0">
                          <a:ln>
                            <a:noFill/>
                          </a:ln>
                          <a:solidFill>
                            <a:srgbClr val="FFFFFF"/>
                          </a:solidFill>
                          <a:effectLst/>
                          <a:latin typeface="Arial" pitchFamily="34" charset="0"/>
                          <a:ea typeface="HGP創英角ｺﾞｼｯｸUB" pitchFamily="50" charset="-128"/>
                        </a:rPr>
                        <a:t>ニュースのタイトルからみる問題性（</a:t>
                      </a:r>
                      <a:r>
                        <a:rPr kumimoji="1" lang="ja-JP" altLang="en-US" sz="2400" b="1" i="0" u="none" strike="noStrike" cap="none" normalizeH="0" baseline="0" dirty="0" smtClean="0">
                          <a:ln>
                            <a:noFill/>
                          </a:ln>
                          <a:solidFill>
                            <a:srgbClr val="002060"/>
                          </a:solidFill>
                          <a:effectLst/>
                          <a:latin typeface="Arial" pitchFamily="34" charset="0"/>
                          <a:ea typeface="HGP創英角ｺﾞｼｯｸUB" pitchFamily="50" charset="-128"/>
                        </a:rPr>
                        <a:t>携帯電話編</a:t>
                      </a:r>
                      <a:r>
                        <a:rPr kumimoji="1" lang="ja-JP" altLang="en-US" sz="2400" b="1" i="0" u="none" strike="noStrike" cap="none" normalizeH="0" baseline="0" dirty="0" smtClean="0">
                          <a:ln>
                            <a:noFill/>
                          </a:ln>
                          <a:solidFill>
                            <a:schemeClr val="bg1"/>
                          </a:solidFill>
                          <a:effectLst/>
                          <a:latin typeface="Arial" pitchFamily="34" charset="0"/>
                          <a:ea typeface="HGP創英角ｺﾞｼｯｸUB" pitchFamily="50" charset="-128"/>
                        </a:rPr>
                        <a:t>）</a:t>
                      </a:r>
                      <a:endParaRPr kumimoji="1" lang="ja-JP" altLang="en-US" sz="2400" b="1" i="0" u="none" strike="noStrike" cap="none" normalizeH="0" baseline="0" dirty="0" smtClean="0">
                        <a:ln>
                          <a:noFill/>
                        </a:ln>
                        <a:solidFill>
                          <a:srgbClr val="FFFFFF"/>
                        </a:solidFill>
                        <a:effectLst/>
                        <a:latin typeface="Arial" pitchFamily="34" charset="0"/>
                        <a:ea typeface="HGP創英角ｺﾞｼｯｸUB" pitchFamily="50" charset="-128"/>
                      </a:endParaRP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hMerge="1">
                  <a:txBody>
                    <a:bodyPr/>
                    <a:lstStyle/>
                    <a:p>
                      <a:endParaRPr kumimoji="1" lang="ja-JP" altLang="en-US"/>
                    </a:p>
                  </a:txBody>
                  <a:tcPr/>
                </a:tc>
              </a:tr>
              <a:tr h="65263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・薬物情報　ゲームサイトにも</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・裸をさらす少女達</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57991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・「無料」携帯ゲームで高額請求</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・「閲覧制限」穴だらけ</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58177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・メール返信の束縛</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・寂しくて「出会い系」</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58177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・プロフ巡回の気疲れ</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・法の網逃れ「下着サイト」</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579914">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・“違法着うた”サイト　中学生の７割が利用経験あり　</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hMerge="1">
                  <a:txBody>
                    <a:bodyPr/>
                    <a:lstStyle/>
                    <a:p>
                      <a:endParaRPr kumimoji="1" lang="ja-JP" altLang="en-US"/>
                    </a:p>
                  </a:txBody>
                  <a:tcPr/>
                </a:tc>
              </a:tr>
              <a:tr h="581778">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・家出サイト　新たな闇　少女狙う「泊め男」</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hMerge="1">
                  <a:txBody>
                    <a:bodyPr/>
                    <a:lstStyle/>
                    <a:p>
                      <a:endParaRPr kumimoji="1" lang="ja-JP" altLang="en-US"/>
                    </a:p>
                  </a:txBody>
                  <a:tcPr/>
                </a:tc>
              </a:tr>
              <a:tr h="579914">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・健全サイトで「彼氏募集」書き込み続々</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hMerge="1">
                  <a:txBody>
                    <a:bodyPr/>
                    <a:lstStyle/>
                    <a:p>
                      <a:endParaRPr kumimoji="1" lang="ja-JP" altLang="en-US"/>
                    </a:p>
                  </a:txBody>
                  <a:tcPr/>
                </a:tc>
              </a:tr>
              <a:tr h="537026">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・「カキコして」娘に別の顔　バイト・異性・・・親に話さぬ世界</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hMerge="1">
                  <a:txBody>
                    <a:bodyPr/>
                    <a:lstStyle/>
                    <a:p>
                      <a:endParaRPr kumimoji="1" lang="ja-JP" altLang="en-US"/>
                    </a:p>
                  </a:txBody>
                  <a:tcPr/>
                </a:tc>
              </a:tr>
            </a:tbl>
          </a:graphicData>
        </a:graphic>
      </p:graphicFrame>
      <p:sp>
        <p:nvSpPr>
          <p:cNvPr id="5" name="テキスト ボックス 4"/>
          <p:cNvSpPr txBox="1"/>
          <p:nvPr/>
        </p:nvSpPr>
        <p:spPr>
          <a:xfrm>
            <a:off x="5429985" y="6279703"/>
            <a:ext cx="2664296" cy="461665"/>
          </a:xfrm>
          <a:prstGeom prst="rect">
            <a:avLst/>
          </a:prstGeom>
          <a:noFill/>
          <a:ln w="50800">
            <a:solidFill>
              <a:schemeClr val="accent5">
                <a:lumMod val="50000"/>
              </a:schemeClr>
            </a:solidFill>
          </a:ln>
        </p:spPr>
        <p:txBody>
          <a:bodyPr wrap="square" rtlCol="0">
            <a:spAutoFit/>
          </a:bodyPr>
          <a:lstStyle/>
          <a:p>
            <a:r>
              <a:rPr kumimoji="1" lang="en-US" altLang="ja-JP" sz="2400" dirty="0" smtClean="0"/>
              <a:t>2012</a:t>
            </a:r>
            <a:r>
              <a:rPr kumimoji="1" lang="ja-JP" altLang="en-US" sz="2400" dirty="0" smtClean="0"/>
              <a:t>年版資料より</a:t>
            </a:r>
            <a:endParaRPr kumimoji="1" lang="ja-JP" altLang="en-US" sz="2400" dirty="0"/>
          </a:p>
        </p:txBody>
      </p:sp>
    </p:spTree>
    <p:extLst>
      <p:ext uri="{BB962C8B-B14F-4D97-AF65-F5344CB8AC3E}">
        <p14:creationId xmlns:p14="http://schemas.microsoft.com/office/powerpoint/2010/main" val="1867965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6"/>
          <p:cNvSpPr txBox="1">
            <a:spLocks noGrp="1" noChangeArrowheads="1"/>
          </p:cNvSpPr>
          <p:nvPr/>
        </p:nvSpPr>
        <p:spPr bwMode="auto">
          <a:xfrm>
            <a:off x="7740650" y="6381750"/>
            <a:ext cx="1403350" cy="476250"/>
          </a:xfrm>
          <a:prstGeom prst="rect">
            <a:avLst/>
          </a:prstGeom>
          <a:noFill/>
          <a:ln w="9525">
            <a:noFill/>
            <a:miter lim="800000"/>
            <a:headEnd/>
            <a:tailEnd/>
          </a:ln>
        </p:spPr>
        <p:txBody>
          <a:bodyPr rIns="0"/>
          <a:lstStyle/>
          <a:p>
            <a:pPr algn="r"/>
            <a:fld id="{1039F682-E187-4729-A5E6-3590155FCA80}" type="slidenum">
              <a:rPr lang="en-US" altLang="ja-JP" sz="2400" b="1">
                <a:latin typeface="ＭＳ Ｐゴシック" pitchFamily="50" charset="-128"/>
              </a:rPr>
              <a:pPr algn="r"/>
              <a:t>4</a:t>
            </a:fld>
            <a:endParaRPr lang="en-US" altLang="ja-JP" sz="2400" b="1">
              <a:latin typeface="ＭＳ Ｐゴシック" pitchFamily="50" charset="-128"/>
            </a:endParaRPr>
          </a:p>
        </p:txBody>
      </p:sp>
      <p:sp>
        <p:nvSpPr>
          <p:cNvPr id="315395" name="スライド番号プレースホルダ 5"/>
          <p:cNvSpPr txBox="1">
            <a:spLocks noGrp="1"/>
          </p:cNvSpPr>
          <p:nvPr/>
        </p:nvSpPr>
        <p:spPr bwMode="auto">
          <a:xfrm>
            <a:off x="7380288" y="6381750"/>
            <a:ext cx="1403350" cy="476250"/>
          </a:xfrm>
          <a:prstGeom prst="rect">
            <a:avLst/>
          </a:prstGeom>
          <a:noFill/>
          <a:ln w="9525">
            <a:noFill/>
            <a:miter lim="800000"/>
            <a:headEnd/>
            <a:tailEnd/>
          </a:ln>
        </p:spPr>
        <p:txBody>
          <a:bodyPr/>
          <a:lstStyle/>
          <a:p>
            <a:pPr algn="r"/>
            <a:endParaRPr lang="en-US" altLang="ja-JP" sz="1400"/>
          </a:p>
          <a:p>
            <a:pPr algn="r"/>
            <a:endParaRPr lang="en-US" altLang="ja-JP" sz="1400"/>
          </a:p>
        </p:txBody>
      </p:sp>
      <p:sp>
        <p:nvSpPr>
          <p:cNvPr id="315396" name="テキスト ボックス 4"/>
          <p:cNvSpPr txBox="1">
            <a:spLocks noChangeArrowheads="1"/>
          </p:cNvSpPr>
          <p:nvPr/>
        </p:nvSpPr>
        <p:spPr bwMode="auto">
          <a:xfrm>
            <a:off x="0" y="-26988"/>
            <a:ext cx="8974138" cy="579438"/>
          </a:xfrm>
          <a:prstGeom prst="rect">
            <a:avLst/>
          </a:prstGeom>
          <a:noFill/>
          <a:ln w="9525">
            <a:noFill/>
            <a:miter lim="800000"/>
            <a:headEnd/>
            <a:tailEnd/>
          </a:ln>
        </p:spPr>
        <p:txBody>
          <a:bodyPr>
            <a:spAutoFit/>
          </a:bodyPr>
          <a:lstStyle/>
          <a:p>
            <a:r>
              <a:rPr lang="ja-JP" altLang="en-US" sz="3200" dirty="0">
                <a:ea typeface="HGP創英角ｺﾞｼｯｸUB" pitchFamily="50" charset="-128"/>
              </a:rPr>
              <a:t>子どもを取り巻くネット社会の諸問題（パソコン編）</a:t>
            </a:r>
            <a:endParaRPr lang="ja-JP" altLang="en-US" sz="3200" dirty="0"/>
          </a:p>
        </p:txBody>
      </p:sp>
      <p:graphicFrame>
        <p:nvGraphicFramePr>
          <p:cNvPr id="6" name="Group 30"/>
          <p:cNvGraphicFramePr>
            <a:graphicFrameLocks/>
          </p:cNvGraphicFramePr>
          <p:nvPr/>
        </p:nvGraphicFramePr>
        <p:xfrm>
          <a:off x="107950" y="981075"/>
          <a:ext cx="8893175" cy="5184226"/>
        </p:xfrm>
        <a:graphic>
          <a:graphicData uri="http://schemas.openxmlformats.org/drawingml/2006/table">
            <a:tbl>
              <a:tblPr/>
              <a:tblGrid>
                <a:gridCol w="4445000"/>
                <a:gridCol w="4448175"/>
              </a:tblGrid>
              <a:tr h="663712">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1" i="0" u="none" strike="noStrike" cap="none" normalizeH="0" baseline="0" dirty="0" smtClean="0">
                          <a:ln>
                            <a:noFill/>
                          </a:ln>
                          <a:solidFill>
                            <a:srgbClr val="FFFFFF"/>
                          </a:solidFill>
                          <a:effectLst/>
                          <a:latin typeface="Arial" pitchFamily="34" charset="0"/>
                          <a:ea typeface="HGP創英角ｺﾞｼｯｸUB" pitchFamily="50" charset="-128"/>
                        </a:rPr>
                        <a:t>ニュースのタイトルからみる問題性（</a:t>
                      </a:r>
                      <a:r>
                        <a:rPr kumimoji="1" lang="ja-JP" altLang="en-US" sz="2400" b="1" i="0" u="none" strike="noStrike" cap="none" normalizeH="0" baseline="0" dirty="0" smtClean="0">
                          <a:ln>
                            <a:noFill/>
                          </a:ln>
                          <a:solidFill>
                            <a:srgbClr val="FFFF00"/>
                          </a:solidFill>
                          <a:effectLst/>
                          <a:latin typeface="Arial" pitchFamily="34" charset="0"/>
                          <a:ea typeface="HGP創英角ｺﾞｼｯｸUB" pitchFamily="50" charset="-128"/>
                        </a:rPr>
                        <a:t>パソコン編</a:t>
                      </a:r>
                      <a:r>
                        <a:rPr kumimoji="1" lang="ja-JP" altLang="en-US" sz="2400" b="1" i="0" u="none" strike="noStrike" cap="none" normalizeH="0" baseline="0" dirty="0" smtClean="0">
                          <a:ln>
                            <a:noFill/>
                          </a:ln>
                          <a:solidFill>
                            <a:schemeClr val="bg1"/>
                          </a:solidFill>
                          <a:effectLst/>
                          <a:latin typeface="Arial" pitchFamily="34" charset="0"/>
                          <a:ea typeface="HGP創英角ｺﾞｼｯｸUB" pitchFamily="50" charset="-128"/>
                        </a:rPr>
                        <a: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endParaRPr kumimoji="1" lang="ja-JP" altLang="en-US"/>
                    </a:p>
                  </a:txBody>
                  <a:tcPr/>
                </a:tc>
              </a:tr>
              <a:tr h="66553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・「ユーチューブ」使い違法配信　中３少年を逮捕</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hMerge="1">
                  <a:txBody>
                    <a:bodyPr/>
                    <a:lstStyle/>
                    <a:p>
                      <a:endParaRPr kumimoji="1" lang="ja-JP" altLang="en-US"/>
                    </a:p>
                  </a:txBody>
                  <a:tcPr/>
                </a:tc>
              </a:tr>
              <a:tr h="663712">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・１３歳男子　ウイルス作成の疑いで補導</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hMerge="1">
                  <a:txBody>
                    <a:bodyPr/>
                    <a:lstStyle/>
                    <a:p>
                      <a:endParaRPr kumimoji="1" lang="ja-JP" altLang="en-US"/>
                    </a:p>
                  </a:txBody>
                  <a:tcPr/>
                </a:tc>
              </a:tr>
              <a:tr h="667349">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・わいせつ少女チャット摘発　　労基法適用は全国初</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hMerge="1">
                  <a:txBody>
                    <a:bodyPr/>
                    <a:lstStyle/>
                    <a:p>
                      <a:endParaRPr kumimoji="1" lang="ja-JP" altLang="en-US"/>
                    </a:p>
                  </a:txBody>
                  <a:tcPr/>
                </a:tc>
              </a:tr>
              <a:tr h="66189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smtClean="0">
                          <a:ln>
                            <a:noFill/>
                          </a:ln>
                          <a:solidFill>
                            <a:srgbClr val="000000"/>
                          </a:solidFill>
                          <a:effectLst/>
                          <a:latin typeface="HG丸ｺﾞｼｯｸM-PRO" pitchFamily="50" charset="-128"/>
                          <a:ea typeface="HGP創英角ｺﾞｼｯｸUB" pitchFamily="50" charset="-128"/>
                        </a:rPr>
                        <a:t>・＜いじめ？＞同級生の暴行の様子をビデオ撮影　地方の中学校で</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hMerge="1">
                  <a:txBody>
                    <a:bodyPr/>
                    <a:lstStyle/>
                    <a:p>
                      <a:endParaRPr kumimoji="1" lang="ja-JP" altLang="en-US"/>
                    </a:p>
                  </a:txBody>
                  <a:tcPr/>
                </a:tc>
              </a:tr>
              <a:tr h="667349">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dirty="0" smtClean="0">
                          <a:latin typeface="HGP創英角ｺﾞｼｯｸUB" pitchFamily="50" charset="-128"/>
                          <a:ea typeface="HGP創英角ｺﾞｼｯｸUB" pitchFamily="50" charset="-128"/>
                        </a:rPr>
                        <a:t>・不正アクセス容疑　小中学生８人を補導・検挙</a:t>
                      </a:r>
                      <a:endParaRPr kumimoji="1" lang="ja-JP" altLang="en-US" sz="2400" b="0" i="0" u="none" strike="noStrike" cap="none" normalizeH="0" baseline="0" dirty="0" smtClean="0">
                        <a:ln>
                          <a:noFill/>
                        </a:ln>
                        <a:solidFill>
                          <a:srgbClr val="000000"/>
                        </a:solidFill>
                        <a:effectLst/>
                        <a:latin typeface="HGP創英角ｺﾞｼｯｸUB" pitchFamily="50" charset="-128"/>
                        <a:ea typeface="HGP創英角ｺﾞｼｯｸUB" pitchFamily="50"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hMerge="1">
                  <a:txBody>
                    <a:bodyPr/>
                    <a:lstStyle/>
                    <a:p>
                      <a:endParaRPr kumimoji="1" lang="ja-JP" altLang="en-US"/>
                    </a:p>
                  </a:txBody>
                  <a:tcPr/>
                </a:tc>
              </a:tr>
              <a:tr h="5982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・児童ポルノ　過去最悪</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・安易な発信　生活も「炎上」</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59643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・裏サイト　牙むく「友達」</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・自殺誘引　「有害サイト」</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bl>
          </a:graphicData>
        </a:graphic>
      </p:graphicFrame>
      <p:sp>
        <p:nvSpPr>
          <p:cNvPr id="7" name="テキスト ボックス 6"/>
          <p:cNvSpPr txBox="1"/>
          <p:nvPr/>
        </p:nvSpPr>
        <p:spPr>
          <a:xfrm>
            <a:off x="5429985" y="6279703"/>
            <a:ext cx="2664296" cy="461665"/>
          </a:xfrm>
          <a:prstGeom prst="rect">
            <a:avLst/>
          </a:prstGeom>
          <a:noFill/>
          <a:ln w="50800">
            <a:solidFill>
              <a:schemeClr val="accent5">
                <a:lumMod val="50000"/>
              </a:schemeClr>
            </a:solidFill>
          </a:ln>
        </p:spPr>
        <p:txBody>
          <a:bodyPr wrap="square" rtlCol="0">
            <a:spAutoFit/>
          </a:bodyPr>
          <a:lstStyle/>
          <a:p>
            <a:r>
              <a:rPr kumimoji="1" lang="en-US" altLang="ja-JP" sz="2400" dirty="0" smtClean="0"/>
              <a:t>2013</a:t>
            </a:r>
            <a:r>
              <a:rPr kumimoji="1" lang="ja-JP" altLang="en-US" sz="2400" dirty="0" smtClean="0"/>
              <a:t>年版資料より</a:t>
            </a:r>
            <a:endParaRPr kumimoji="1" lang="ja-JP" alt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6"/>
          <p:cNvSpPr txBox="1">
            <a:spLocks noGrp="1" noChangeArrowheads="1"/>
          </p:cNvSpPr>
          <p:nvPr/>
        </p:nvSpPr>
        <p:spPr bwMode="auto">
          <a:xfrm>
            <a:off x="7740650" y="6381750"/>
            <a:ext cx="1403350" cy="476250"/>
          </a:xfrm>
          <a:prstGeom prst="rect">
            <a:avLst/>
          </a:prstGeom>
          <a:noFill/>
          <a:ln w="9525">
            <a:noFill/>
            <a:miter lim="800000"/>
            <a:headEnd/>
            <a:tailEnd/>
          </a:ln>
        </p:spPr>
        <p:txBody>
          <a:bodyPr rIns="0"/>
          <a:lstStyle/>
          <a:p>
            <a:pPr algn="r"/>
            <a:fld id="{0FFF1771-303D-43B6-AEC4-FF46194DF513}" type="slidenum">
              <a:rPr lang="en-US" altLang="ja-JP" sz="2400" b="1">
                <a:latin typeface="ＭＳ Ｐゴシック" pitchFamily="50" charset="-128"/>
              </a:rPr>
              <a:pPr algn="r"/>
              <a:t>5</a:t>
            </a:fld>
            <a:endParaRPr lang="en-US" altLang="ja-JP" sz="2400" b="1">
              <a:latin typeface="ＭＳ Ｐゴシック" pitchFamily="50" charset="-128"/>
            </a:endParaRPr>
          </a:p>
        </p:txBody>
      </p:sp>
      <p:sp>
        <p:nvSpPr>
          <p:cNvPr id="317443" name="テキスト ボックス 4"/>
          <p:cNvSpPr txBox="1">
            <a:spLocks noChangeArrowheads="1"/>
          </p:cNvSpPr>
          <p:nvPr/>
        </p:nvSpPr>
        <p:spPr bwMode="auto">
          <a:xfrm>
            <a:off x="0" y="-26988"/>
            <a:ext cx="9144000" cy="584201"/>
          </a:xfrm>
          <a:prstGeom prst="rect">
            <a:avLst/>
          </a:prstGeom>
          <a:noFill/>
          <a:ln w="9525">
            <a:noFill/>
            <a:miter lim="800000"/>
            <a:headEnd/>
            <a:tailEnd/>
          </a:ln>
        </p:spPr>
        <p:txBody>
          <a:bodyPr>
            <a:spAutoFit/>
          </a:bodyPr>
          <a:lstStyle/>
          <a:p>
            <a:r>
              <a:rPr lang="ja-JP" altLang="en-US" sz="3200">
                <a:ea typeface="HGP創英角ｺﾞｼｯｸUB" pitchFamily="50" charset="-128"/>
              </a:rPr>
              <a:t>子どもを取り巻くネット社会の諸問題（携帯電話等編）</a:t>
            </a:r>
            <a:endParaRPr lang="ja-JP" altLang="en-US" sz="3200"/>
          </a:p>
        </p:txBody>
      </p:sp>
      <p:graphicFrame>
        <p:nvGraphicFramePr>
          <p:cNvPr id="5" name="Group 33"/>
          <p:cNvGraphicFramePr>
            <a:graphicFrameLocks/>
          </p:cNvGraphicFramePr>
          <p:nvPr/>
        </p:nvGraphicFramePr>
        <p:xfrm>
          <a:off x="71438" y="908050"/>
          <a:ext cx="8964488" cy="5324477"/>
        </p:xfrm>
        <a:graphic>
          <a:graphicData uri="http://schemas.openxmlformats.org/drawingml/2006/table">
            <a:tbl>
              <a:tblPr/>
              <a:tblGrid>
                <a:gridCol w="4312622"/>
                <a:gridCol w="4651866"/>
              </a:tblGrid>
              <a:tr h="65405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1" i="0" u="none" strike="noStrike" cap="none" normalizeH="0" baseline="0" dirty="0" smtClean="0">
                          <a:ln>
                            <a:noFill/>
                          </a:ln>
                          <a:solidFill>
                            <a:srgbClr val="FFFFFF"/>
                          </a:solidFill>
                          <a:effectLst/>
                          <a:latin typeface="Arial" pitchFamily="34" charset="0"/>
                          <a:ea typeface="HGP創英角ｺﾞｼｯｸUB" pitchFamily="50" charset="-128"/>
                        </a:rPr>
                        <a:t>ニュースのタイトルからみる問題性（</a:t>
                      </a:r>
                      <a:r>
                        <a:rPr kumimoji="1" lang="ja-JP" altLang="en-US" sz="2400" b="1" i="0" u="none" strike="noStrike" cap="none" normalizeH="0" baseline="0" dirty="0" smtClean="0">
                          <a:ln>
                            <a:noFill/>
                          </a:ln>
                          <a:solidFill>
                            <a:srgbClr val="002060"/>
                          </a:solidFill>
                          <a:effectLst/>
                          <a:latin typeface="Arial" pitchFamily="34" charset="0"/>
                          <a:ea typeface="HGP創英角ｺﾞｼｯｸUB" pitchFamily="50" charset="-128"/>
                        </a:rPr>
                        <a:t>携帯電話、スマホ、ゲーム機編</a:t>
                      </a:r>
                      <a:r>
                        <a:rPr kumimoji="1" lang="ja-JP" altLang="en-US" sz="2400" b="1" i="0" u="none" strike="noStrike" cap="none" normalizeH="0" baseline="0" dirty="0" smtClean="0">
                          <a:ln>
                            <a:noFill/>
                          </a:ln>
                          <a:solidFill>
                            <a:schemeClr val="bg1"/>
                          </a:solidFill>
                          <a:effectLst/>
                          <a:latin typeface="Arial" pitchFamily="34" charset="0"/>
                          <a:ea typeface="HGP創英角ｺﾞｼｯｸUB" pitchFamily="50" charset="-128"/>
                        </a:rPr>
                        <a:t>）</a:t>
                      </a:r>
                      <a:endParaRPr kumimoji="1" lang="ja-JP" altLang="en-US" sz="2400" b="1" i="0" u="none" strike="noStrike" cap="none" normalizeH="0" baseline="0" dirty="0" smtClean="0">
                        <a:ln>
                          <a:noFill/>
                        </a:ln>
                        <a:solidFill>
                          <a:srgbClr val="FFFFFF"/>
                        </a:solidFill>
                        <a:effectLst/>
                        <a:latin typeface="Arial" pitchFamily="34" charset="0"/>
                        <a:ea typeface="HGP創英角ｺﾞｼｯｸUB" pitchFamily="50" charset="-128"/>
                      </a:endParaRP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hMerge="1">
                  <a:txBody>
                    <a:bodyPr/>
                    <a:lstStyle/>
                    <a:p>
                      <a:endParaRPr kumimoji="1" lang="ja-JP" altLang="en-US"/>
                    </a:p>
                  </a:txBody>
                  <a:tcPr/>
                </a:tc>
              </a:tr>
              <a:tr h="65246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・ＬＩＮＥがきっかけの事件多発　恐喝、美人局、少女売春、画像送信</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hMerge="1">
                  <a:txBody>
                    <a:bodyPr/>
                    <a:lstStyle/>
                    <a:p>
                      <a:endParaRPr kumimoji="1" lang="ja-JP" altLang="en-US"/>
                    </a:p>
                  </a:txBody>
                  <a:tcPr/>
                </a:tc>
              </a:tr>
              <a:tr h="579438">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・増加する不正アプリ　見かけは便利ツールでも実態は・・・</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hMerge="1">
                  <a:txBody>
                    <a:bodyPr/>
                    <a:lstStyle/>
                    <a:p>
                      <a:endParaRPr kumimoji="1" lang="ja-JP" altLang="en-US"/>
                    </a:p>
                  </a:txBody>
                  <a:tcPr/>
                </a:tc>
              </a:tr>
              <a:tr h="58102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・ネットゲーム　高額課金トラブル　コンプガチャ規制後も減らず</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hMerge="1">
                  <a:txBody>
                    <a:bodyPr/>
                    <a:lstStyle/>
                    <a:p>
                      <a:endParaRPr kumimoji="1" lang="ja-JP" altLang="en-US"/>
                    </a:p>
                  </a:txBody>
                  <a:tcPr/>
                </a:tc>
              </a:tr>
              <a:tr h="58102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・集団キス、全裸の男子生徒・・・中学生「乱れた写真」　ネット拡散</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hMerge="1">
                  <a:txBody>
                    <a:bodyPr/>
                    <a:lstStyle/>
                    <a:p>
                      <a:endParaRPr kumimoji="1" lang="ja-JP" altLang="en-US"/>
                    </a:p>
                  </a:txBody>
                  <a:tcPr/>
                </a:tc>
              </a:tr>
              <a:tr h="579438">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・男児に平手打ち、中学生が動画投稿　ＬＩＮＥに</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hMerge="1">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endParaRP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581025">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・薬物情報　ゲームサイトにも</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・裸をさらす少女達</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579438">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・「新宿駅で無差別殺人」　ネット書き込み中３逮捕（携帯型ゲーム機）</a:t>
                      </a: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hMerge="1">
                  <a:txBody>
                    <a:bodyPr/>
                    <a:lstStyle/>
                    <a:p>
                      <a:endParaRPr kumimoji="1" lang="ja-JP" altLang="en-US"/>
                    </a:p>
                  </a:txBody>
                  <a:tcPr/>
                </a:tc>
              </a:tr>
              <a:tr h="53657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000000"/>
                          </a:solidFill>
                          <a:effectLst/>
                          <a:latin typeface="HG丸ｺﾞｼｯｸM-PRO" pitchFamily="50" charset="-128"/>
                          <a:ea typeface="HGP創英角ｺﾞｼｯｸUB" pitchFamily="50" charset="-128"/>
                        </a:rPr>
                        <a:t>・</a:t>
                      </a:r>
                      <a:r>
                        <a:rPr kumimoji="1" lang="ja-JP" altLang="en-US" sz="24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バスジャック予告、中学生書類送検（携帯型ゲーム機）</a:t>
                      </a:r>
                      <a:endParaRPr kumimoji="1" lang="ja-JP" altLang="en-US" sz="2400" b="0" i="0" u="none" strike="noStrike" cap="none" normalizeH="0" baseline="0" dirty="0" smtClean="0">
                        <a:ln>
                          <a:noFill/>
                        </a:ln>
                        <a:solidFill>
                          <a:srgbClr val="000000"/>
                        </a:solidFill>
                        <a:effectLst/>
                        <a:latin typeface="HGP創英角ｺﾞｼｯｸUB" pitchFamily="50" charset="-128"/>
                        <a:ea typeface="HGP創英角ｺﾞｼｯｸUB" pitchFamily="50" charset="-128"/>
                      </a:endParaRPr>
                    </a:p>
                  </a:txBody>
                  <a:tcPr marL="91438" marR="91438"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hMerge="1">
                  <a:txBody>
                    <a:bodyPr/>
                    <a:lstStyle/>
                    <a:p>
                      <a:endParaRPr kumimoji="1" lang="ja-JP" altLang="en-US"/>
                    </a:p>
                  </a:txBody>
                  <a:tcPr/>
                </a:tc>
              </a:tr>
            </a:tbl>
          </a:graphicData>
        </a:graphic>
      </p:graphicFrame>
      <p:sp>
        <p:nvSpPr>
          <p:cNvPr id="6" name="テキスト ボックス 5"/>
          <p:cNvSpPr txBox="1"/>
          <p:nvPr/>
        </p:nvSpPr>
        <p:spPr>
          <a:xfrm>
            <a:off x="5429985" y="6279703"/>
            <a:ext cx="2664296" cy="461665"/>
          </a:xfrm>
          <a:prstGeom prst="rect">
            <a:avLst/>
          </a:prstGeom>
          <a:noFill/>
          <a:ln w="50800">
            <a:solidFill>
              <a:schemeClr val="accent5">
                <a:lumMod val="50000"/>
              </a:schemeClr>
            </a:solidFill>
          </a:ln>
        </p:spPr>
        <p:txBody>
          <a:bodyPr wrap="square" rtlCol="0">
            <a:spAutoFit/>
          </a:bodyPr>
          <a:lstStyle/>
          <a:p>
            <a:r>
              <a:rPr kumimoji="1" lang="en-US" altLang="ja-JP" sz="2400" dirty="0" smtClean="0"/>
              <a:t>2013</a:t>
            </a:r>
            <a:r>
              <a:rPr kumimoji="1" lang="ja-JP" altLang="en-US" sz="2400" dirty="0" smtClean="0"/>
              <a:t>年版資料より</a:t>
            </a:r>
            <a:endParaRPr kumimoji="1" lang="ja-JP" alt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11610</TotalTime>
  <Words>658</Words>
  <Application>Microsoft Office PowerPoint</Application>
  <PresentationFormat>画面に合わせる (4:3)</PresentationFormat>
  <Paragraphs>79</Paragraphs>
  <Slides>5</Slides>
  <Notes>5</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NTT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toyoyuki.ogawa</dc:creator>
  <cp:lastModifiedBy>田中 充</cp:lastModifiedBy>
  <cp:revision>570</cp:revision>
  <dcterms:created xsi:type="dcterms:W3CDTF">2009-05-19T02:42:12Z</dcterms:created>
  <dcterms:modified xsi:type="dcterms:W3CDTF">2014-07-16T03:12:25Z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情報管理区分">
    <vt:lpwstr>管理区分外</vt:lpwstr>
  </property>
  <property fmtid="{D5CDD505-2E9C-101B-9397-08002B2CF9AE}" pid="3" name="文書区分">
    <vt:lpwstr/>
  </property>
  <property fmtid="{D5CDD505-2E9C-101B-9397-08002B2CF9AE}" pid="4" name="情報管理責任者所属">
    <vt:lpwstr/>
  </property>
  <property fmtid="{D5CDD505-2E9C-101B-9397-08002B2CF9AE}" pid="5" name="情報管理責任者役職">
    <vt:lpwstr/>
  </property>
  <property fmtid="{D5CDD505-2E9C-101B-9397-08002B2CF9AE}" pid="6" name="情報管理責任者氏名">
    <vt:lpwstr/>
  </property>
  <property fmtid="{D5CDD505-2E9C-101B-9397-08002B2CF9AE}" pid="7" name="情報管理責任者メールアドレス">
    <vt:lpwstr/>
  </property>
  <property fmtid="{D5CDD505-2E9C-101B-9397-08002B2CF9AE}" pid="8" name="作成年月日">
    <vt:lpwstr>2009/05/19</vt:lpwstr>
  </property>
  <property fmtid="{D5CDD505-2E9C-101B-9397-08002B2CF9AE}" pid="9" name="守秘管理期限">
    <vt:lpwstr>無期限</vt:lpwstr>
  </property>
  <property fmtid="{D5CDD505-2E9C-101B-9397-08002B2CF9AE}" pid="10" name="廃棄期限">
    <vt:lpwstr>2010/05/18</vt:lpwstr>
  </property>
  <property fmtid="{D5CDD505-2E9C-101B-9397-08002B2CF9AE}" pid="11" name="作成者所属">
    <vt:lpwstr/>
  </property>
  <property fmtid="{D5CDD505-2E9C-101B-9397-08002B2CF9AE}" pid="12" name="作成者氏名">
    <vt:lpwstr/>
  </property>
  <property fmtid="{D5CDD505-2E9C-101B-9397-08002B2CF9AE}" pid="13" name="作成者メールアドレス">
    <vt:lpwstr/>
  </property>
  <property fmtid="{D5CDD505-2E9C-101B-9397-08002B2CF9AE}" pid="14" name="文書ID">
    <vt:lpwstr/>
  </property>
  <property fmtid="{D5CDD505-2E9C-101B-9397-08002B2CF9AE}" pid="15" name="配布番号">
    <vt:lpwstr/>
  </property>
  <property fmtid="{D5CDD505-2E9C-101B-9397-08002B2CF9AE}" pid="16" name="配布先">
    <vt:lpwstr/>
  </property>
</Properties>
</file>