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6" r:id="rId2"/>
    <p:sldId id="267" r:id="rId3"/>
    <p:sldId id="268" r:id="rId4"/>
    <p:sldId id="269" r:id="rId5"/>
    <p:sldId id="270" r:id="rId6"/>
    <p:sldId id="257" r:id="rId7"/>
    <p:sldId id="258" r:id="rId8"/>
    <p:sldId id="259" r:id="rId9"/>
    <p:sldId id="260" r:id="rId10"/>
    <p:sldId id="261" r:id="rId11"/>
    <p:sldId id="262" r:id="rId12"/>
    <p:sldId id="264" r:id="rId13"/>
    <p:sldId id="265" r:id="rId14"/>
    <p:sldId id="266" r:id="rId15"/>
    <p:sldId id="276" r:id="rId16"/>
    <p:sldId id="263" r:id="rId17"/>
  </p:sldIdLst>
  <p:sldSz cx="9144000" cy="6858000" type="screen4x3"/>
  <p:notesSz cx="6802438" cy="993775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pitchFamily="50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33CCFF"/>
    <a:srgbClr val="00CC00"/>
    <a:srgbClr val="FFFF00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685" autoAdjust="0"/>
    <p:restoredTop sz="92734" autoAdjust="0"/>
  </p:normalViewPr>
  <p:slideViewPr>
    <p:cSldViewPr>
      <p:cViewPr>
        <p:scale>
          <a:sx n="108" d="100"/>
          <a:sy n="108" d="100"/>
        </p:scale>
        <p:origin x="-1956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2863" y="0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2458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7288" cy="372586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4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1038" y="4721225"/>
            <a:ext cx="5441950" cy="4471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24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9275"/>
            <a:ext cx="2947988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24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2863" y="9439275"/>
            <a:ext cx="2947987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70C4D747-CDF2-452F-8240-69D7479BCE3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968706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明朝" pitchFamily="18" charset="-128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5CE4CB-9A77-4386-8761-A911EE63AC8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4104061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5246B7-54D7-4119-A4E3-0FF59A9B622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223209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6CE9AE-4817-431D-B63C-ADAF650F280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3995928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6F3025-7C8C-450A-9E32-13819D18DBC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009951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E976D2-0862-47E4-88BA-7B34E9F8CF24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7316616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EF33C2-A390-4BEB-86C3-90DBB8CC98E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2285139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9050E9-8065-4456-82E7-46DF35B0DF98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308165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B0024F9-FA9B-489B-9A30-0CEC70ECB00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3657456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A30CF0-EA54-46DD-AA49-F962BAA7C24A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915507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2A3F4F-036A-4B4B-8946-867F01ACCE7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703685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1F9BDA-A4D5-427F-8424-1B6491A137F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8855538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461375" y="6237288"/>
            <a:ext cx="647700" cy="47625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000"/>
            </a:lvl1pPr>
          </a:lstStyle>
          <a:p>
            <a:fld id="{CAC565BD-D675-4DA9-BE65-D1297F57A9FA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pitchFamily="50" charset="-128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slide" Target="slide6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" Target="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://technet.microsoft.com/ja-jp/sysinternals/bb897434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E9453-A8F3-40CD-8BFB-FC595DAE9BD1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2050" name="AutoShape 2"/>
          <p:cNvSpPr>
            <a:spLocks noGrp="1" noChangeArrowheads="1"/>
          </p:cNvSpPr>
          <p:nvPr>
            <p:ph type="ctrTitle"/>
          </p:nvPr>
        </p:nvSpPr>
        <p:spPr>
          <a:xfrm>
            <a:off x="539750" y="909638"/>
            <a:ext cx="7993063" cy="2447925"/>
          </a:xfrm>
          <a:prstGeom prst="ellipseRibbon2">
            <a:avLst>
              <a:gd name="adj1" fmla="val 24968"/>
              <a:gd name="adj2" fmla="val 72389"/>
              <a:gd name="adj3" fmla="val 12500"/>
            </a:avLst>
          </a:prstGeom>
          <a:gradFill rotWithShape="1">
            <a:gsLst>
              <a:gs pos="0">
                <a:srgbClr val="33CCFF"/>
              </a:gs>
              <a:gs pos="50000">
                <a:srgbClr val="CCFFFF"/>
              </a:gs>
              <a:gs pos="100000">
                <a:srgbClr val="33CCFF"/>
              </a:gs>
            </a:gsLst>
            <a:lin ang="0" scaled="1"/>
          </a:gradFill>
          <a:ln w="25400">
            <a:solidFill>
              <a:srgbClr val="3366FF"/>
            </a:solidFill>
            <a:round/>
            <a:headEnd type="none" w="med" len="med"/>
            <a:tailEnd type="none" w="med" len="med"/>
          </a:ln>
        </p:spPr>
        <p:txBody>
          <a:bodyPr/>
          <a:lstStyle/>
          <a:p>
            <a:r>
              <a:rPr lang="ja-JP" altLang="en-US" sz="4000"/>
              <a:t>上手なプレゼンのための</a:t>
            </a:r>
            <a:br>
              <a:rPr lang="ja-JP" altLang="en-US" sz="4000"/>
            </a:br>
            <a:r>
              <a:rPr lang="ja-JP" altLang="en-US" sz="4000"/>
              <a:t>ワンポイント・アドバイス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908425"/>
            <a:ext cx="7920037" cy="1464791"/>
          </a:xfrm>
          <a:solidFill>
            <a:srgbClr val="CCFFFF"/>
          </a:solidFill>
        </p:spPr>
        <p:txBody>
          <a:bodyPr/>
          <a:lstStyle/>
          <a:p>
            <a:pPr algn="l"/>
            <a:r>
              <a:rPr lang="ja-JP" altLang="en-US" dirty="0" smtClean="0"/>
              <a:t>１</a:t>
            </a:r>
            <a:r>
              <a:rPr lang="ja-JP" altLang="en-US" dirty="0"/>
              <a:t>．手元ＰＣに読み上げ原稿を表示する</a:t>
            </a:r>
          </a:p>
          <a:p>
            <a:pPr algn="l"/>
            <a:r>
              <a:rPr lang="ja-JP" altLang="en-US" dirty="0"/>
              <a:t>２．無償ソフトウェア「ＺｏｏｍＩｔ」の</a:t>
            </a:r>
            <a:r>
              <a:rPr lang="ja-JP" altLang="en-US" dirty="0" smtClean="0"/>
              <a:t>活用</a:t>
            </a:r>
            <a:endParaRPr lang="ja-JP" altLang="en-US" dirty="0"/>
          </a:p>
        </p:txBody>
      </p:sp>
      <p:sp>
        <p:nvSpPr>
          <p:cNvPr id="205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7524750" y="4508500"/>
            <a:ext cx="935038" cy="503238"/>
          </a:xfrm>
          <a:prstGeom prst="rightArrow">
            <a:avLst>
              <a:gd name="adj1" fmla="val 60352"/>
              <a:gd name="adj2" fmla="val 73324"/>
            </a:avLst>
          </a:prstGeom>
          <a:solidFill>
            <a:srgbClr val="0000FF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>
                <a:solidFill>
                  <a:schemeClr val="bg1"/>
                </a:solidFill>
                <a:latin typeface="ＭＳ Ｐゴシック" pitchFamily="50" charset="-128"/>
              </a:rPr>
              <a:t>Go!</a:t>
            </a:r>
          </a:p>
        </p:txBody>
      </p:sp>
      <p:sp>
        <p:nvSpPr>
          <p:cNvPr id="2057" name="AutoShape 9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7524750" y="4005263"/>
            <a:ext cx="935038" cy="503237"/>
          </a:xfrm>
          <a:prstGeom prst="rightArrow">
            <a:avLst>
              <a:gd name="adj1" fmla="val 60352"/>
              <a:gd name="adj2" fmla="val 73324"/>
            </a:avLst>
          </a:prstGeom>
          <a:solidFill>
            <a:srgbClr val="0000FF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>
                <a:solidFill>
                  <a:schemeClr val="bg1"/>
                </a:solidFill>
                <a:latin typeface="ＭＳ Ｐゴシック" pitchFamily="50" charset="-128"/>
              </a:rPr>
              <a:t>Go!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9B37E1-A406-4EDA-AE48-A108B029B187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7175" name="Rectangle 7"/>
          <p:cNvSpPr>
            <a:spLocks noChangeArrowheads="1"/>
          </p:cNvSpPr>
          <p:nvPr/>
        </p:nvSpPr>
        <p:spPr bwMode="auto">
          <a:xfrm>
            <a:off x="35817" y="404664"/>
            <a:ext cx="8856663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en-US" altLang="ja-JP" dirty="0" err="1">
                <a:latin typeface="ＭＳ Ｐゴシック" pitchFamily="50" charset="-128"/>
              </a:rPr>
              <a:t>ZoomIt.exe</a:t>
            </a:r>
            <a:r>
              <a:rPr lang="ja-JP" altLang="en-US" dirty="0">
                <a:latin typeface="ＭＳ Ｐゴシック" pitchFamily="50" charset="-128"/>
              </a:rPr>
              <a:t>をダブルクリックして起動します。</a:t>
            </a: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en-US" altLang="ja-JP" dirty="0">
                <a:latin typeface="ＭＳ Ｐゴシック" pitchFamily="50" charset="-128"/>
              </a:rPr>
              <a:t>※</a:t>
            </a:r>
            <a:r>
              <a:rPr lang="ja-JP" altLang="en-US" dirty="0">
                <a:latin typeface="ＭＳ Ｐゴシック" pitchFamily="50" charset="-128"/>
              </a:rPr>
              <a:t>パソコンの設定により， 「</a:t>
            </a:r>
            <a:r>
              <a:rPr lang="en-US" altLang="ja-JP" dirty="0">
                <a:latin typeface="ＭＳ Ｐゴシック" pitchFamily="50" charset="-128"/>
              </a:rPr>
              <a:t>Zoom</a:t>
            </a:r>
            <a:r>
              <a:rPr lang="ja-JP" altLang="en-US" dirty="0">
                <a:latin typeface="ＭＳ Ｐゴシック" pitchFamily="50" charset="-128"/>
              </a:rPr>
              <a:t>Ｉ</a:t>
            </a:r>
            <a:r>
              <a:rPr lang="en-US" altLang="ja-JP" dirty="0" err="1">
                <a:latin typeface="ＭＳ Ｐゴシック" pitchFamily="50" charset="-128"/>
              </a:rPr>
              <a:t>t.exe</a:t>
            </a:r>
            <a:r>
              <a:rPr lang="ja-JP" altLang="en-US" dirty="0">
                <a:latin typeface="ＭＳ Ｐゴシック" pitchFamily="50" charset="-128"/>
              </a:rPr>
              <a:t>」は「</a:t>
            </a:r>
            <a:r>
              <a:rPr lang="en-US" altLang="ja-JP" dirty="0" err="1">
                <a:latin typeface="ＭＳ Ｐゴシック" pitchFamily="50" charset="-128"/>
              </a:rPr>
              <a:t>ZoomIt</a:t>
            </a:r>
            <a:r>
              <a:rPr lang="ja-JP" altLang="en-US" dirty="0">
                <a:latin typeface="ＭＳ Ｐゴシック" pitchFamily="50" charset="-128"/>
              </a:rPr>
              <a:t>」と表示</a:t>
            </a:r>
            <a:r>
              <a:rPr lang="ja-JP" altLang="en-US" dirty="0" smtClean="0">
                <a:latin typeface="ＭＳ Ｐゴシック" pitchFamily="50" charset="-128"/>
              </a:rPr>
              <a:t>される場合もあります。</a:t>
            </a:r>
            <a:endParaRPr lang="ja-JP" altLang="en-US" dirty="0">
              <a:latin typeface="ＭＳ Ｐゴシック" pitchFamily="50" charset="-128"/>
            </a:endParaRPr>
          </a:p>
        </p:txBody>
      </p:sp>
      <p:grpSp>
        <p:nvGrpSpPr>
          <p:cNvPr id="7183" name="Group 15"/>
          <p:cNvGrpSpPr>
            <a:grpSpLocks/>
          </p:cNvGrpSpPr>
          <p:nvPr/>
        </p:nvGrpSpPr>
        <p:grpSpPr bwMode="auto">
          <a:xfrm>
            <a:off x="755576" y="2996952"/>
            <a:ext cx="1943100" cy="649287"/>
            <a:chOff x="975" y="3695"/>
            <a:chExt cx="1224" cy="409"/>
          </a:xfrm>
        </p:grpSpPr>
        <p:pic>
          <p:nvPicPr>
            <p:cNvPr id="717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5" y="3702"/>
              <a:ext cx="1224" cy="4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0" name="Rectangle 12"/>
            <p:cNvSpPr>
              <a:spLocks noChangeArrowheads="1"/>
            </p:cNvSpPr>
            <p:nvPr/>
          </p:nvSpPr>
          <p:spPr bwMode="auto">
            <a:xfrm>
              <a:off x="1201" y="3831"/>
              <a:ext cx="272" cy="27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7181" name="Line 13"/>
            <p:cNvSpPr>
              <a:spLocks noChangeShapeType="1"/>
            </p:cNvSpPr>
            <p:nvPr/>
          </p:nvSpPr>
          <p:spPr bwMode="auto">
            <a:xfrm flipH="1">
              <a:off x="1473" y="3695"/>
              <a:ext cx="227" cy="136"/>
            </a:xfrm>
            <a:prstGeom prst="line">
              <a:avLst/>
            </a:prstGeom>
            <a:noFill/>
            <a:ln w="57150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ja-JP" altLang="en-US"/>
            </a:p>
          </p:txBody>
        </p:sp>
      </p:grp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5817" y="2276872"/>
            <a:ext cx="88566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</a:t>
            </a:r>
            <a:r>
              <a:rPr lang="ja-JP" altLang="en-US" dirty="0">
                <a:latin typeface="ＭＳ Ｐゴシック" pitchFamily="50" charset="-128"/>
              </a:rPr>
              <a:t>起動すると，画面右下に以下のよう</a:t>
            </a:r>
            <a:r>
              <a:rPr lang="ja-JP" altLang="en-US" dirty="0" smtClean="0">
                <a:latin typeface="ＭＳ Ｐゴシック" pitchFamily="50" charset="-128"/>
              </a:rPr>
              <a:t>なアイコン</a:t>
            </a:r>
            <a:r>
              <a:rPr lang="ja-JP" altLang="en-US" dirty="0">
                <a:latin typeface="ＭＳ Ｐゴシック" pitchFamily="50" charset="-128"/>
              </a:rPr>
              <a:t>が現れます。</a:t>
            </a:r>
          </a:p>
        </p:txBody>
      </p:sp>
      <p:grpSp>
        <p:nvGrpSpPr>
          <p:cNvPr id="7186" name="Group 18"/>
          <p:cNvGrpSpPr>
            <a:grpSpLocks/>
          </p:cNvGrpSpPr>
          <p:nvPr/>
        </p:nvGrpSpPr>
        <p:grpSpPr bwMode="auto">
          <a:xfrm>
            <a:off x="755650" y="1320825"/>
            <a:ext cx="3190875" cy="819150"/>
            <a:chOff x="930" y="2387"/>
            <a:chExt cx="2010" cy="516"/>
          </a:xfrm>
        </p:grpSpPr>
        <p:pic>
          <p:nvPicPr>
            <p:cNvPr id="7184" name="Picture 16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0" y="2387"/>
              <a:ext cx="2010" cy="5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7185" name="Rectangle 17"/>
            <p:cNvSpPr>
              <a:spLocks noChangeArrowheads="1"/>
            </p:cNvSpPr>
            <p:nvPr/>
          </p:nvSpPr>
          <p:spPr bwMode="auto">
            <a:xfrm>
              <a:off x="1111" y="2568"/>
              <a:ext cx="590" cy="182"/>
            </a:xfrm>
            <a:prstGeom prst="rect">
              <a:avLst/>
            </a:prstGeom>
            <a:noFill/>
            <a:ln w="5715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</p:grpSp>
      <p:sp>
        <p:nvSpPr>
          <p:cNvPr id="12" name="Rectangle 12"/>
          <p:cNvSpPr>
            <a:spLocks noChangeArrowheads="1"/>
          </p:cNvSpPr>
          <p:nvPr/>
        </p:nvSpPr>
        <p:spPr bwMode="auto">
          <a:xfrm>
            <a:off x="34925" y="4025180"/>
            <a:ext cx="9109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ja-JP" altLang="en-US" dirty="0">
                <a:latin typeface="ＭＳ Ｐゴシック" pitchFamily="50" charset="-128"/>
              </a:rPr>
              <a:t>画面右下</a:t>
            </a:r>
            <a:r>
              <a:rPr lang="ja-JP" altLang="en-US" dirty="0" smtClean="0">
                <a:latin typeface="ＭＳ Ｐゴシック" pitchFamily="50" charset="-128"/>
              </a:rPr>
              <a:t>にアイコン</a:t>
            </a:r>
            <a:r>
              <a:rPr lang="ja-JP" altLang="en-US" dirty="0">
                <a:latin typeface="ＭＳ Ｐゴシック" pitchFamily="50" charset="-128"/>
              </a:rPr>
              <a:t>が表示されている状態で，画面の拡大表示や線の</a:t>
            </a:r>
            <a:r>
              <a:rPr lang="ja-JP" altLang="en-US" dirty="0" smtClean="0">
                <a:latin typeface="ＭＳ Ｐゴシック" pitchFamily="50" charset="-128"/>
              </a:rPr>
              <a:t>描画などを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　行うことができます。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　操作方法をカスタマイズすることもできますが、以下の操作方法の説明では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　デフォルト</a:t>
            </a:r>
            <a:r>
              <a:rPr lang="ja-JP" altLang="en-US" dirty="0">
                <a:latin typeface="ＭＳ Ｐゴシック" pitchFamily="50" charset="-128"/>
              </a:rPr>
              <a:t>設定（初期設定）状態での使い方を説明します</a:t>
            </a:r>
            <a:r>
              <a:rPr lang="ja-JP" altLang="en-US" dirty="0" smtClean="0">
                <a:latin typeface="ＭＳ Ｐゴシック" pitchFamily="50" charset="-128"/>
              </a:rPr>
              <a:t>。</a:t>
            </a:r>
            <a:endParaRPr lang="ja-JP" altLang="en-US" dirty="0"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25B7C0-3781-4604-91FE-59DFA10862E7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34925" y="1124744"/>
            <a:ext cx="9109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0066FF"/>
                </a:solidFill>
                <a:latin typeface="ＭＳ Ｐゴシック" pitchFamily="50" charset="-128"/>
              </a:rPr>
              <a:t>● Zoom</a:t>
            </a:r>
            <a:r>
              <a:rPr lang="ja-JP" altLang="en-US" dirty="0">
                <a:solidFill>
                  <a:srgbClr val="0066FF"/>
                </a:solidFill>
                <a:latin typeface="ＭＳ Ｐゴシック" pitchFamily="50" charset="-128"/>
              </a:rPr>
              <a:t>（プレゼン画面の拡大表示）機能</a:t>
            </a:r>
          </a:p>
          <a:p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画面右下に　　　のようなアイコンが表示されている状態で，「</a:t>
            </a:r>
            <a:r>
              <a:rPr lang="en-US" altLang="ja-JP" dirty="0">
                <a:latin typeface="ＭＳ Ｐゴシック" pitchFamily="50" charset="-128"/>
              </a:rPr>
              <a:t>Ctrl</a:t>
            </a:r>
            <a:r>
              <a:rPr lang="ja-JP" altLang="en-US" dirty="0">
                <a:latin typeface="ＭＳ Ｐゴシック" pitchFamily="50" charset="-128"/>
              </a:rPr>
              <a:t>」キーを</a:t>
            </a:r>
            <a:r>
              <a:rPr lang="ja-JP" altLang="en-US" dirty="0" smtClean="0">
                <a:latin typeface="ＭＳ Ｐゴシック" pitchFamily="50" charset="-128"/>
              </a:rPr>
              <a:t>押しながら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「</a:t>
            </a:r>
            <a:r>
              <a:rPr lang="ja-JP" altLang="en-US" dirty="0">
                <a:latin typeface="ＭＳ Ｐゴシック" pitchFamily="50" charset="-128"/>
              </a:rPr>
              <a:t>１</a:t>
            </a:r>
            <a:r>
              <a:rPr lang="ja-JP" altLang="en-US" dirty="0" smtClean="0">
                <a:latin typeface="ＭＳ Ｐゴシック" pitchFamily="50" charset="-128"/>
              </a:rPr>
              <a:t>」</a:t>
            </a:r>
            <a:r>
              <a:rPr lang="ja-JP" altLang="en-US" dirty="0">
                <a:latin typeface="ＭＳ Ｐゴシック" pitchFamily="50" charset="-128"/>
              </a:rPr>
              <a:t>　を押下します。これにより表示画面が４倍に拡大表示されます。</a:t>
            </a:r>
          </a:p>
        </p:txBody>
      </p:sp>
      <p:sp>
        <p:nvSpPr>
          <p:cNvPr id="8203" name="Rectangle 11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229600" cy="836613"/>
          </a:xfrm>
        </p:spPr>
        <p:txBody>
          <a:bodyPr/>
          <a:lstStyle/>
          <a:p>
            <a:pPr algn="l"/>
            <a:r>
              <a:rPr lang="en-US" altLang="ja-JP" sz="4000">
                <a:solidFill>
                  <a:srgbClr val="0033CC"/>
                </a:solidFill>
                <a:latin typeface="ＭＳ Ｐゴシック" pitchFamily="50" charset="-128"/>
              </a:rPr>
              <a:t>●</a:t>
            </a:r>
            <a:r>
              <a:rPr lang="ja-JP" altLang="en-US" sz="4000">
                <a:solidFill>
                  <a:srgbClr val="0033CC"/>
                </a:solidFill>
                <a:latin typeface="ＭＳ Ｐゴシック" pitchFamily="50" charset="-128"/>
              </a:rPr>
              <a:t>どのように使うのか。</a:t>
            </a:r>
          </a:p>
        </p:txBody>
      </p:sp>
      <p:pic>
        <p:nvPicPr>
          <p:cNvPr id="8214" name="Picture 2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9889" y="1759694"/>
            <a:ext cx="266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17" name="Picture 25" descr="クリップボード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6618"/>
            <a:ext cx="3744912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18" name="Rectangle 26"/>
          <p:cNvSpPr>
            <a:spLocks noChangeArrowheads="1"/>
          </p:cNvSpPr>
          <p:nvPr/>
        </p:nvSpPr>
        <p:spPr bwMode="auto">
          <a:xfrm>
            <a:off x="900113" y="2858418"/>
            <a:ext cx="1908175" cy="1512887"/>
          </a:xfrm>
          <a:prstGeom prst="rect">
            <a:avLst/>
          </a:prstGeom>
          <a:noFill/>
          <a:ln w="38100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8219" name="Line 27"/>
          <p:cNvSpPr>
            <a:spLocks noChangeShapeType="1"/>
          </p:cNvSpPr>
          <p:nvPr/>
        </p:nvSpPr>
        <p:spPr bwMode="auto">
          <a:xfrm>
            <a:off x="2843213" y="4371305"/>
            <a:ext cx="1954212" cy="10287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8220" name="Line 28"/>
          <p:cNvSpPr>
            <a:spLocks noChangeShapeType="1"/>
          </p:cNvSpPr>
          <p:nvPr/>
        </p:nvSpPr>
        <p:spPr bwMode="auto">
          <a:xfrm flipV="1">
            <a:off x="2843213" y="2420268"/>
            <a:ext cx="1944687" cy="4381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8221" name="Picture 29" descr="クリップボード0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6618"/>
            <a:ext cx="3744912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222" name="Rectangle 30"/>
          <p:cNvSpPr>
            <a:spLocks noChangeArrowheads="1"/>
          </p:cNvSpPr>
          <p:nvPr/>
        </p:nvSpPr>
        <p:spPr bwMode="auto">
          <a:xfrm>
            <a:off x="395288" y="558256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 dirty="0">
                <a:latin typeface="ＭＳ Ｐゴシック" pitchFamily="50" charset="-128"/>
              </a:rPr>
              <a:t>拡大前の表示画面　　　　　　　　　　　　　　　　　拡大後の表示画面</a:t>
            </a:r>
          </a:p>
        </p:txBody>
      </p:sp>
      <p:sp>
        <p:nvSpPr>
          <p:cNvPr id="13" name="Rectangle 30"/>
          <p:cNvSpPr>
            <a:spLocks noChangeArrowheads="1"/>
          </p:cNvSpPr>
          <p:nvPr/>
        </p:nvSpPr>
        <p:spPr bwMode="auto">
          <a:xfrm>
            <a:off x="251520" y="6237312"/>
            <a:ext cx="842486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dirty="0" smtClean="0">
                <a:latin typeface="ＭＳ Ｐゴシック" pitchFamily="50" charset="-128"/>
              </a:rPr>
              <a:t>画面を拡大した時，マウスポインタの移動で表示画面が移動します。</a:t>
            </a:r>
            <a:endParaRPr lang="ja-JP" altLang="en-US" dirty="0">
              <a:latin typeface="ＭＳ Ｐゴシック" pitchFamily="50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Rectangle 4"/>
          <p:cNvSpPr>
            <a:spLocks noChangeArrowheads="1"/>
          </p:cNvSpPr>
          <p:nvPr/>
        </p:nvSpPr>
        <p:spPr bwMode="auto">
          <a:xfrm>
            <a:off x="0" y="433695"/>
            <a:ext cx="9144000" cy="42473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solidFill>
                  <a:srgbClr val="0066FF"/>
                </a:solidFill>
                <a:latin typeface="ＭＳ Ｐゴシック" pitchFamily="50" charset="-128"/>
              </a:rPr>
              <a:t>● Zoom</a:t>
            </a:r>
            <a:r>
              <a:rPr lang="ja-JP" altLang="en-US" dirty="0">
                <a:solidFill>
                  <a:srgbClr val="0066FF"/>
                </a:solidFill>
                <a:latin typeface="ＭＳ Ｐゴシック" pitchFamily="50" charset="-128"/>
              </a:rPr>
              <a:t>（プレゼン画面の拡大表示）機能（つづき）</a:t>
            </a:r>
          </a:p>
          <a:p>
            <a:endParaRPr lang="ja-JP" altLang="en-US" dirty="0">
              <a:solidFill>
                <a:srgbClr val="0066FF"/>
              </a:solidFill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「</a:t>
            </a:r>
            <a:r>
              <a:rPr lang="en-US" altLang="ja-JP" dirty="0">
                <a:latin typeface="ＭＳ Ｐゴシック" pitchFamily="50" charset="-128"/>
              </a:rPr>
              <a:t>ESC</a:t>
            </a:r>
            <a:r>
              <a:rPr lang="ja-JP" altLang="en-US" dirty="0">
                <a:latin typeface="ＭＳ Ｐゴシック" pitchFamily="50" charset="-128"/>
              </a:rPr>
              <a:t>」キーの押下，またはマウスの右クリックで拡大表示が解除されます。</a:t>
            </a:r>
          </a:p>
          <a:p>
            <a:endParaRPr lang="ja-JP" altLang="en-US" dirty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上下の矢印キー押下，またはマウスホイール操作で拡大表示の倍率を変更できます。</a:t>
            </a:r>
          </a:p>
          <a:p>
            <a:endParaRPr lang="ja-JP" altLang="en-US" dirty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プレゼンなどに利用する場合は，以下のような一連の操作になります</a:t>
            </a:r>
            <a:r>
              <a:rPr lang="ja-JP" altLang="en-US" dirty="0" smtClean="0">
                <a:latin typeface="ＭＳ Ｐゴシック" pitchFamily="50" charset="-128"/>
              </a:rPr>
              <a:t>。</a:t>
            </a:r>
            <a:endParaRPr lang="en-US" altLang="ja-JP" dirty="0" smtClean="0">
              <a:latin typeface="ＭＳ Ｐゴシック" pitchFamily="50" charset="-128"/>
            </a:endParaRPr>
          </a:p>
          <a:p>
            <a:endParaRPr lang="ja-JP" altLang="en-US" dirty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　①目的のスライドに移動してから 「</a:t>
            </a:r>
            <a:r>
              <a:rPr lang="en-US" altLang="ja-JP" dirty="0">
                <a:latin typeface="ＭＳ Ｐゴシック" pitchFamily="50" charset="-128"/>
              </a:rPr>
              <a:t>Ctrl</a:t>
            </a:r>
            <a:r>
              <a:rPr lang="ja-JP" altLang="en-US" dirty="0">
                <a:latin typeface="ＭＳ Ｐゴシック" pitchFamily="50" charset="-128"/>
              </a:rPr>
              <a:t>」＋ 「１」押下して拡大</a:t>
            </a:r>
          </a:p>
          <a:p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　②マウスポインターの移動操作で目的の箇所に移動</a:t>
            </a:r>
          </a:p>
          <a:p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　③必要があれば表示倍率を変更し</a:t>
            </a:r>
          </a:p>
          <a:p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　④「</a:t>
            </a:r>
            <a:r>
              <a:rPr lang="en-US" altLang="ja-JP" dirty="0">
                <a:latin typeface="ＭＳ Ｐゴシック" pitchFamily="50" charset="-128"/>
              </a:rPr>
              <a:t>ESC</a:t>
            </a:r>
            <a:r>
              <a:rPr lang="ja-JP" altLang="en-US" dirty="0">
                <a:latin typeface="ＭＳ Ｐゴシック" pitchFamily="50" charset="-128"/>
              </a:rPr>
              <a:t>」キーの押下，またはマウスの右クリックで通常画面に戻る</a:t>
            </a:r>
          </a:p>
        </p:txBody>
      </p:sp>
      <p:sp>
        <p:nvSpPr>
          <p:cNvPr id="4" name="スライド番号プレースホルダー 5"/>
          <p:cNvSpPr>
            <a:spLocks noGrp="1"/>
          </p:cNvSpPr>
          <p:nvPr>
            <p:ph type="sldNum" sz="quarter" idx="12"/>
          </p:nvPr>
        </p:nvSpPr>
        <p:spPr>
          <a:xfrm>
            <a:off x="8461375" y="6237288"/>
            <a:ext cx="647700" cy="476250"/>
          </a:xfrm>
        </p:spPr>
        <p:txBody>
          <a:bodyPr/>
          <a:lstStyle/>
          <a:p>
            <a:fld id="{1D25B7C0-3781-4604-91FE-59DFA10862E7}" type="slidenum">
              <a:rPr lang="en-US" altLang="ja-JP"/>
              <a:pPr/>
              <a:t>12</a:t>
            </a:fld>
            <a:endParaRPr lang="en-US" altLang="ja-JP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34925" y="428625"/>
            <a:ext cx="89646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solidFill>
                  <a:srgbClr val="0066FF"/>
                </a:solidFill>
                <a:latin typeface="ＭＳ Ｐゴシック" pitchFamily="50" charset="-128"/>
              </a:rPr>
              <a:t>● Draw</a:t>
            </a:r>
            <a:r>
              <a:rPr lang="ja-JP" altLang="en-US" dirty="0">
                <a:solidFill>
                  <a:srgbClr val="0066FF"/>
                </a:solidFill>
                <a:latin typeface="ＭＳ Ｐゴシック" pitchFamily="50" charset="-128"/>
              </a:rPr>
              <a:t>（画面上への線の描画）機能</a:t>
            </a:r>
          </a:p>
          <a:p>
            <a:endParaRPr lang="ja-JP" altLang="en-US" dirty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画面右下に　　　のようなアイコンが表示されている状態で， 「</a:t>
            </a:r>
            <a:r>
              <a:rPr lang="en-US" altLang="ja-JP" dirty="0">
                <a:latin typeface="ＭＳ Ｐゴシック" pitchFamily="50" charset="-128"/>
              </a:rPr>
              <a:t>Ctrl</a:t>
            </a:r>
            <a:r>
              <a:rPr lang="ja-JP" altLang="en-US" dirty="0">
                <a:latin typeface="ＭＳ Ｐゴシック" pitchFamily="50" charset="-128"/>
              </a:rPr>
              <a:t>」キーを押しながら</a:t>
            </a:r>
          </a:p>
          <a:p>
            <a:r>
              <a:rPr lang="ja-JP" altLang="en-US" dirty="0">
                <a:latin typeface="ＭＳ Ｐゴシック" pitchFamily="50" charset="-128"/>
              </a:rPr>
              <a:t>　「２」キーを押下します</a:t>
            </a:r>
            <a:r>
              <a:rPr lang="ja-JP" altLang="en-US" dirty="0" smtClean="0">
                <a:latin typeface="ＭＳ Ｐゴシック" pitchFamily="50" charset="-128"/>
              </a:rPr>
              <a:t>。これにより表示</a:t>
            </a:r>
            <a:r>
              <a:rPr lang="ja-JP" altLang="en-US" dirty="0">
                <a:latin typeface="ＭＳ Ｐゴシック" pitchFamily="50" charset="-128"/>
              </a:rPr>
              <a:t>画面に</a:t>
            </a:r>
            <a:r>
              <a:rPr lang="ja-JP" altLang="en-US" dirty="0" smtClean="0">
                <a:latin typeface="ＭＳ Ｐゴシック" pitchFamily="50" charset="-128"/>
              </a:rPr>
              <a:t>描画ができる</a:t>
            </a:r>
            <a:r>
              <a:rPr lang="ja-JP" altLang="en-US" dirty="0">
                <a:latin typeface="ＭＳ Ｐゴシック" pitchFamily="50" charset="-128"/>
              </a:rPr>
              <a:t>ようになります。</a:t>
            </a:r>
          </a:p>
          <a:p>
            <a:r>
              <a:rPr lang="ja-JP" altLang="en-US" dirty="0">
                <a:latin typeface="ＭＳ Ｐゴシック" pitchFamily="50" charset="-128"/>
              </a:rPr>
              <a:t>　画面を拡大している状態</a:t>
            </a:r>
            <a:r>
              <a:rPr lang="ja-JP" altLang="en-US" dirty="0" smtClean="0">
                <a:latin typeface="ＭＳ Ｐゴシック" pitchFamily="50" charset="-128"/>
              </a:rPr>
              <a:t>では，</a:t>
            </a:r>
            <a:r>
              <a:rPr lang="ja-JP" altLang="en-US" dirty="0">
                <a:latin typeface="ＭＳ Ｐゴシック" pitchFamily="50" charset="-128"/>
              </a:rPr>
              <a:t>マウスを左クリックする</a:t>
            </a:r>
            <a:r>
              <a:rPr lang="ja-JP" altLang="en-US" dirty="0" smtClean="0">
                <a:latin typeface="ＭＳ Ｐゴシック" pitchFamily="50" charset="-128"/>
              </a:rPr>
              <a:t>とその状態</a:t>
            </a:r>
            <a:r>
              <a:rPr lang="ja-JP" altLang="en-US" dirty="0">
                <a:latin typeface="ＭＳ Ｐゴシック" pitchFamily="50" charset="-128"/>
              </a:rPr>
              <a:t>で描画できます。</a:t>
            </a:r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030288"/>
            <a:ext cx="266700" cy="23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475" y="2128838"/>
            <a:ext cx="3648075" cy="1257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269" name="Rectangle 5"/>
          <p:cNvSpPr>
            <a:spLocks noChangeArrowheads="1"/>
          </p:cNvSpPr>
          <p:nvPr/>
        </p:nvSpPr>
        <p:spPr bwMode="auto">
          <a:xfrm>
            <a:off x="34925" y="3602038"/>
            <a:ext cx="896461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dirty="0">
                <a:latin typeface="ＭＳ Ｐゴシック" pitchFamily="50" charset="-128"/>
              </a:rPr>
              <a:t>　「</a:t>
            </a:r>
            <a:r>
              <a:rPr lang="en-US" altLang="ja-JP" dirty="0">
                <a:latin typeface="ＭＳ Ｐゴシック" pitchFamily="50" charset="-128"/>
              </a:rPr>
              <a:t>Ctrl</a:t>
            </a:r>
            <a:r>
              <a:rPr lang="ja-JP" altLang="en-US" dirty="0">
                <a:latin typeface="ＭＳ Ｐゴシック" pitchFamily="50" charset="-128"/>
              </a:rPr>
              <a:t>」＋「ｚ」押下で最後の描画を，「ｅ」キー押下で全ての描画を消すことができます。</a:t>
            </a:r>
          </a:p>
          <a:p>
            <a:endParaRPr lang="ja-JP" altLang="en-US" dirty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en-US" altLang="ja-JP" dirty="0">
                <a:latin typeface="ＭＳ Ｐゴシック" pitchFamily="50" charset="-128"/>
              </a:rPr>
              <a:t>Draw</a:t>
            </a:r>
            <a:r>
              <a:rPr lang="ja-JP" altLang="en-US" dirty="0">
                <a:latin typeface="ＭＳ Ｐゴシック" pitchFamily="50" charset="-128"/>
              </a:rPr>
              <a:t>機能を一時中断する場合は，マウスを右クリックします</a:t>
            </a:r>
            <a:r>
              <a:rPr lang="ja-JP" altLang="en-US" dirty="0" smtClean="0">
                <a:latin typeface="ＭＳ Ｐゴシック" pitchFamily="50" charset="-128"/>
              </a:rPr>
              <a:t>。さらに</a:t>
            </a:r>
            <a:r>
              <a:rPr lang="ja-JP" altLang="en-US" dirty="0">
                <a:latin typeface="ＭＳ Ｐゴシック" pitchFamily="50" charset="-128"/>
              </a:rPr>
              <a:t>もう一度</a:t>
            </a:r>
            <a:r>
              <a:rPr lang="ja-JP" altLang="en-US" dirty="0" smtClean="0">
                <a:latin typeface="ＭＳ Ｐゴシック" pitchFamily="50" charset="-128"/>
              </a:rPr>
              <a:t>，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右</a:t>
            </a:r>
            <a:r>
              <a:rPr lang="ja-JP" altLang="en-US" dirty="0">
                <a:latin typeface="ＭＳ Ｐゴシック" pitchFamily="50" charset="-128"/>
              </a:rPr>
              <a:t>クリックする</a:t>
            </a:r>
            <a:r>
              <a:rPr lang="ja-JP" altLang="en-US" dirty="0" smtClean="0">
                <a:latin typeface="ＭＳ Ｐゴシック" pitchFamily="50" charset="-128"/>
              </a:rPr>
              <a:t>と、</a:t>
            </a:r>
            <a:r>
              <a:rPr lang="en-US" altLang="ja-JP" dirty="0" smtClean="0">
                <a:latin typeface="ＭＳ Ｐゴシック" pitchFamily="50" charset="-128"/>
              </a:rPr>
              <a:t>Draw</a:t>
            </a:r>
            <a:r>
              <a:rPr lang="ja-JP" altLang="en-US" dirty="0">
                <a:latin typeface="ＭＳ Ｐゴシック" pitchFamily="50" charset="-128"/>
              </a:rPr>
              <a:t>機能を終了します</a:t>
            </a:r>
            <a:r>
              <a:rPr lang="ja-JP" altLang="en-US" dirty="0" smtClean="0">
                <a:latin typeface="ＭＳ Ｐゴシック" pitchFamily="50" charset="-128"/>
              </a:rPr>
              <a:t>。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「</a:t>
            </a:r>
            <a:r>
              <a:rPr lang="en-US" altLang="ja-JP" dirty="0">
                <a:latin typeface="ＭＳ Ｐゴシック" pitchFamily="50" charset="-128"/>
              </a:rPr>
              <a:t>Esc</a:t>
            </a:r>
            <a:r>
              <a:rPr lang="ja-JP" altLang="en-US" dirty="0">
                <a:latin typeface="ＭＳ Ｐゴシック" pitchFamily="50" charset="-128"/>
              </a:rPr>
              <a:t>」キー押下でも同様に終了します。</a:t>
            </a:r>
          </a:p>
        </p:txBody>
      </p:sp>
      <p:sp>
        <p:nvSpPr>
          <p:cNvPr id="7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61375" y="6237288"/>
            <a:ext cx="647700" cy="476250"/>
          </a:xfrm>
        </p:spPr>
        <p:txBody>
          <a:bodyPr/>
          <a:lstStyle/>
          <a:p>
            <a:fld id="{CA9C7E5C-F22B-4E38-ABCB-AE5A89BE2782}" type="slidenum">
              <a:rPr lang="en-US" altLang="ja-JP"/>
              <a:pPr/>
              <a:t>13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85" name="Group 1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265880"/>
              </p:ext>
            </p:extLst>
          </p:nvPr>
        </p:nvGraphicFramePr>
        <p:xfrm>
          <a:off x="468313" y="2708945"/>
          <a:ext cx="2590800" cy="3291840"/>
        </p:xfrm>
        <a:graphic>
          <a:graphicData uri="http://schemas.openxmlformats.org/drawingml/2006/table">
            <a:tbl>
              <a:tblPr/>
              <a:tblGrid>
                <a:gridCol w="1439862"/>
                <a:gridCol w="1150938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描画の色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操作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赤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r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」押下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緑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g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」押下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青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b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」押下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橙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o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」押下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黄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y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」押下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ピンク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p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」押下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ja-JP" altLang="ja-JP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ＭＳ Ｐゴシック" pitchFamily="50" charset="-128"/>
                        <a:ea typeface="ＭＳ Ｐゴシック" pitchFamily="50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3475" name="Group 16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3462779"/>
              </p:ext>
            </p:extLst>
          </p:nvPr>
        </p:nvGraphicFramePr>
        <p:xfrm>
          <a:off x="3132138" y="2708945"/>
          <a:ext cx="5761037" cy="1828800"/>
        </p:xfrm>
        <a:graphic>
          <a:graphicData uri="http://schemas.openxmlformats.org/drawingml/2006/table">
            <a:tbl>
              <a:tblPr/>
              <a:tblGrid>
                <a:gridCol w="1727200"/>
                <a:gridCol w="4033837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描画の形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操作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直線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Shift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」キーを押下しながら描画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四角形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」キーを押下しながら描画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51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円形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TAB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」キーを押下しながら描画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矢印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Shift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」＋「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」キーを押下しながら描画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349" name="Rectangle 37"/>
          <p:cNvSpPr>
            <a:spLocks noChangeArrowheads="1"/>
          </p:cNvSpPr>
          <p:nvPr/>
        </p:nvSpPr>
        <p:spPr bwMode="auto">
          <a:xfrm>
            <a:off x="71438" y="195263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66FF"/>
                </a:solidFill>
                <a:latin typeface="ＭＳ Ｐゴシック" pitchFamily="50" charset="-128"/>
              </a:rPr>
              <a:t>● Draw</a:t>
            </a:r>
            <a:r>
              <a:rPr lang="ja-JP" altLang="en-US">
                <a:solidFill>
                  <a:srgbClr val="0066FF"/>
                </a:solidFill>
                <a:latin typeface="ＭＳ Ｐゴシック" pitchFamily="50" charset="-128"/>
              </a:rPr>
              <a:t>（画面上への線の描画）機能（つづき）</a:t>
            </a:r>
          </a:p>
          <a:p>
            <a:r>
              <a:rPr lang="ja-JP" altLang="en-US">
                <a:latin typeface="ＭＳ Ｐゴシック" pitchFamily="50" charset="-128"/>
              </a:rPr>
              <a:t>　以下のような操作で描画の太さ，色，描画する形を変更することができます。</a:t>
            </a:r>
          </a:p>
        </p:txBody>
      </p:sp>
      <p:graphicFrame>
        <p:nvGraphicFramePr>
          <p:cNvPr id="13432" name="Group 1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8915271"/>
              </p:ext>
            </p:extLst>
          </p:nvPr>
        </p:nvGraphicFramePr>
        <p:xfrm>
          <a:off x="468313" y="908720"/>
          <a:ext cx="8424862" cy="1755648"/>
        </p:xfrm>
        <a:graphic>
          <a:graphicData uri="http://schemas.openxmlformats.org/drawingml/2006/table">
            <a:tbl>
              <a:tblPr/>
              <a:tblGrid>
                <a:gridCol w="1439862"/>
                <a:gridCol w="6985000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描画の太さ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操作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太く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 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」を押しながら，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「↑」（上）矢印キー　または，マウスホイールを奥に回す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細く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 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」を押しながら，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「↓」（下）矢印キー　または，マウスホイールを手前に回す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435" name="Rectangle 123"/>
          <p:cNvSpPr>
            <a:spLocks noChangeArrowheads="1"/>
          </p:cNvSpPr>
          <p:nvPr/>
        </p:nvSpPr>
        <p:spPr bwMode="auto">
          <a:xfrm>
            <a:off x="71438" y="6093296"/>
            <a:ext cx="8964612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 dirty="0">
                <a:latin typeface="ＭＳ Ｐゴシック" pitchFamily="50" charset="-128"/>
              </a:rPr>
              <a:t>描画の色</a:t>
            </a:r>
            <a:r>
              <a:rPr lang="ja-JP" altLang="en-US" dirty="0" smtClean="0">
                <a:latin typeface="ＭＳ Ｐゴシック" pitchFamily="50" charset="-128"/>
              </a:rPr>
              <a:t>を変える操作をする場合は，日本語入力を解除しましょう。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 smtClean="0">
                <a:latin typeface="ＭＳ Ｐゴシック" pitchFamily="50" charset="-128"/>
              </a:rPr>
              <a:t>また</a:t>
            </a:r>
            <a:r>
              <a:rPr lang="ja-JP" altLang="en-US" dirty="0">
                <a:latin typeface="ＭＳ Ｐゴシック" pitchFamily="50" charset="-128"/>
              </a:rPr>
              <a:t>描画状態中に「</a:t>
            </a:r>
            <a:r>
              <a:rPr lang="en-US" altLang="ja-JP" dirty="0">
                <a:latin typeface="ＭＳ Ｐゴシック" pitchFamily="50" charset="-128"/>
              </a:rPr>
              <a:t>w</a:t>
            </a:r>
            <a:r>
              <a:rPr lang="ja-JP" altLang="en-US" dirty="0">
                <a:latin typeface="ＭＳ Ｐゴシック" pitchFamily="50" charset="-128"/>
              </a:rPr>
              <a:t>」または「</a:t>
            </a:r>
            <a:r>
              <a:rPr lang="en-US" altLang="ja-JP" dirty="0">
                <a:latin typeface="ＭＳ Ｐゴシック" pitchFamily="50" charset="-128"/>
              </a:rPr>
              <a:t>k</a:t>
            </a:r>
            <a:r>
              <a:rPr lang="ja-JP" altLang="en-US" dirty="0">
                <a:latin typeface="ＭＳ Ｐゴシック" pitchFamily="50" charset="-128"/>
              </a:rPr>
              <a:t>」の押下で白または黒のスケッチパッドになります。</a:t>
            </a:r>
          </a:p>
        </p:txBody>
      </p:sp>
      <p:graphicFrame>
        <p:nvGraphicFramePr>
          <p:cNvPr id="13474" name="Group 16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21227732"/>
              </p:ext>
            </p:extLst>
          </p:nvPr>
        </p:nvGraphicFramePr>
        <p:xfrm>
          <a:off x="3132138" y="4582195"/>
          <a:ext cx="5761037" cy="1426464"/>
        </p:xfrm>
        <a:graphic>
          <a:graphicData uri="http://schemas.openxmlformats.org/drawingml/2006/table">
            <a:tbl>
              <a:tblPr/>
              <a:tblGrid>
                <a:gridCol w="1727200"/>
                <a:gridCol w="4033837"/>
              </a:tblGrid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描画の編集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操作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2"/>
                    </a:solidFill>
                  </a:tcPr>
                </a:tc>
              </a:tr>
              <a:tr h="1889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描画のコピー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 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」を押しながら， 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」キー押下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73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描画の保存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「 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Ctrl 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」を押しながら， 「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s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」キー押下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（</a:t>
                      </a:r>
                      <a:r>
                        <a:rPr kumimoji="1" lang="en-US" altLang="ja-JP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PNG</a:t>
                      </a:r>
                      <a:r>
                        <a:rPr kumimoji="1" lang="ja-JP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ＭＳ Ｐゴシック" pitchFamily="50" charset="-128"/>
                          <a:ea typeface="ＭＳ Ｐゴシック" pitchFamily="50" charset="-128"/>
                        </a:rPr>
                        <a:t>形式で保存します）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61375" y="6237288"/>
            <a:ext cx="647700" cy="476250"/>
          </a:xfrm>
        </p:spPr>
        <p:txBody>
          <a:bodyPr/>
          <a:lstStyle/>
          <a:p>
            <a:fld id="{CA9C7E5C-F22B-4E38-ABCB-AE5A89BE2782}" type="slidenum">
              <a:rPr lang="en-US" altLang="ja-JP"/>
              <a:pPr/>
              <a:t>14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71438" y="2486025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ja-JP" altLang="en-US">
                <a:latin typeface="ＭＳ Ｐゴシック" pitchFamily="50" charset="-128"/>
              </a:rPr>
              <a:t>　「</a:t>
            </a:r>
            <a:r>
              <a:rPr lang="en-US" altLang="ja-JP">
                <a:latin typeface="ＭＳ Ｐゴシック" pitchFamily="50" charset="-128"/>
              </a:rPr>
              <a:t>Options</a:t>
            </a:r>
            <a:r>
              <a:rPr lang="ja-JP" altLang="en-US">
                <a:latin typeface="ＭＳ Ｐゴシック" pitchFamily="50" charset="-128"/>
              </a:rPr>
              <a:t>」を左クリックすると，以下のような画面が表示されます。</a:t>
            </a:r>
          </a:p>
        </p:txBody>
      </p:sp>
      <p:pic>
        <p:nvPicPr>
          <p:cNvPr id="25605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981075"/>
            <a:ext cx="1895475" cy="134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6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2924175"/>
            <a:ext cx="2362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0163" y="3213100"/>
            <a:ext cx="2362200" cy="2736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8" name="Rectangle 8"/>
          <p:cNvSpPr>
            <a:spLocks noChangeArrowheads="1"/>
          </p:cNvSpPr>
          <p:nvPr/>
        </p:nvSpPr>
        <p:spPr bwMode="auto">
          <a:xfrm>
            <a:off x="71438" y="195263"/>
            <a:ext cx="8964612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66FF"/>
                </a:solidFill>
                <a:latin typeface="ＭＳ Ｐゴシック" pitchFamily="50" charset="-128"/>
              </a:rPr>
              <a:t>● Draw</a:t>
            </a:r>
            <a:r>
              <a:rPr lang="ja-JP" altLang="en-US">
                <a:solidFill>
                  <a:srgbClr val="0066FF"/>
                </a:solidFill>
                <a:latin typeface="ＭＳ Ｐゴシック" pitchFamily="50" charset="-128"/>
              </a:rPr>
              <a:t>（画面上への線の描画）機能（つづき）</a:t>
            </a:r>
          </a:p>
          <a:p>
            <a:r>
              <a:rPr lang="ja-JP" altLang="en-US">
                <a:latin typeface="ＭＳ Ｐゴシック" pitchFamily="50" charset="-128"/>
              </a:rPr>
              <a:t>　画面右下のアイコンをクリックすると，以下のようなメニューが表示されます。</a:t>
            </a:r>
          </a:p>
        </p:txBody>
      </p:sp>
      <p:sp>
        <p:nvSpPr>
          <p:cNvPr id="25609" name="Rectangle 9"/>
          <p:cNvSpPr>
            <a:spLocks noChangeArrowheads="1"/>
          </p:cNvSpPr>
          <p:nvPr/>
        </p:nvSpPr>
        <p:spPr bwMode="auto">
          <a:xfrm>
            <a:off x="5365750" y="3619500"/>
            <a:ext cx="3382963" cy="1465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ＭＳ Ｐゴシック" pitchFamily="50" charset="-128"/>
              </a:rPr>
              <a:t>※</a:t>
            </a:r>
            <a:r>
              <a:rPr lang="ja-JP" altLang="en-US">
                <a:latin typeface="ＭＳ Ｐゴシック" pitchFamily="50" charset="-128"/>
              </a:rPr>
              <a:t>画面内のタブを切り替えることで</a:t>
            </a:r>
            <a:r>
              <a:rPr lang="en-US" altLang="ja-JP">
                <a:latin typeface="ＭＳ Ｐゴシック" pitchFamily="50" charset="-128"/>
              </a:rPr>
              <a:t>Zoom</a:t>
            </a:r>
            <a:r>
              <a:rPr lang="ja-JP" altLang="en-US">
                <a:latin typeface="ＭＳ Ｐゴシック" pitchFamily="50" charset="-128"/>
              </a:rPr>
              <a:t>，</a:t>
            </a:r>
            <a:r>
              <a:rPr lang="en-US" altLang="ja-JP">
                <a:latin typeface="ＭＳ Ｐゴシック" pitchFamily="50" charset="-128"/>
              </a:rPr>
              <a:t>Draw</a:t>
            </a:r>
            <a:r>
              <a:rPr lang="ja-JP" altLang="en-US">
                <a:latin typeface="ＭＳ Ｐゴシック" pitchFamily="50" charset="-128"/>
              </a:rPr>
              <a:t>以外の各種機能が確認でき，デフォルト設定（初期設定）状態も変更することができます。</a:t>
            </a:r>
          </a:p>
        </p:txBody>
      </p:sp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61375" y="6237288"/>
            <a:ext cx="647700" cy="476250"/>
          </a:xfrm>
        </p:spPr>
        <p:txBody>
          <a:bodyPr/>
          <a:lstStyle/>
          <a:p>
            <a:fld id="{149D5532-8E0C-4434-BE62-BFE8F807308E}" type="slidenum">
              <a:rPr lang="en-US" altLang="ja-JP"/>
              <a:pPr/>
              <a:t>15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0" name="AutoShape 14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380312" y="6166123"/>
            <a:ext cx="935038" cy="503237"/>
          </a:xfrm>
          <a:prstGeom prst="rightArrow">
            <a:avLst>
              <a:gd name="adj1" fmla="val 60352"/>
              <a:gd name="adj2" fmla="val 73324"/>
            </a:avLst>
          </a:prstGeom>
          <a:solidFill>
            <a:srgbClr val="0000FF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>
                <a:solidFill>
                  <a:schemeClr val="bg1"/>
                </a:solidFill>
                <a:latin typeface="ＭＳ Ｐゴシック" pitchFamily="50" charset="-128"/>
              </a:rPr>
              <a:t>Back!</a:t>
            </a:r>
          </a:p>
        </p:txBody>
      </p:sp>
      <p:sp>
        <p:nvSpPr>
          <p:cNvPr id="9231" name="Rectangle 15"/>
          <p:cNvSpPr>
            <a:spLocks noChangeArrowheads="1"/>
          </p:cNvSpPr>
          <p:nvPr/>
        </p:nvSpPr>
        <p:spPr bwMode="auto">
          <a:xfrm>
            <a:off x="34925" y="6302375"/>
            <a:ext cx="4608513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ＭＳ Ｐゴシック" pitchFamily="50" charset="-128"/>
              </a:rPr>
              <a:t>● </a:t>
            </a:r>
            <a:r>
              <a:rPr lang="ja-JP" altLang="en-US">
                <a:latin typeface="ＭＳ Ｐゴシック" pitchFamily="50" charset="-128"/>
              </a:rPr>
              <a:t>説明は以上です。</a:t>
            </a:r>
          </a:p>
        </p:txBody>
      </p:sp>
      <p:sp>
        <p:nvSpPr>
          <p:cNvPr id="9232" name="Rectangle 16"/>
          <p:cNvSpPr>
            <a:spLocks noChangeArrowheads="1"/>
          </p:cNvSpPr>
          <p:nvPr/>
        </p:nvSpPr>
        <p:spPr bwMode="auto">
          <a:xfrm>
            <a:off x="71438" y="44450"/>
            <a:ext cx="5437187" cy="3662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solidFill>
                  <a:srgbClr val="0066FF"/>
                </a:solidFill>
                <a:latin typeface="ＭＳ Ｐゴシック" pitchFamily="50" charset="-128"/>
              </a:rPr>
              <a:t>● Break Timer</a:t>
            </a:r>
            <a:r>
              <a:rPr lang="ja-JP" altLang="en-US">
                <a:solidFill>
                  <a:srgbClr val="0066FF"/>
                </a:solidFill>
                <a:latin typeface="ＭＳ Ｐゴシック" pitchFamily="50" charset="-128"/>
              </a:rPr>
              <a:t>機能（カウントダウン表示）機能</a:t>
            </a:r>
          </a:p>
          <a:p>
            <a:endParaRPr lang="ja-JP" altLang="en-US">
              <a:latin typeface="ＭＳ Ｐゴシック" pitchFamily="50" charset="-128"/>
            </a:endParaRPr>
          </a:p>
          <a:p>
            <a:r>
              <a:rPr lang="ja-JP" altLang="en-US">
                <a:latin typeface="ＭＳ Ｐゴシック" pitchFamily="50" charset="-128"/>
              </a:rPr>
              <a:t>　画面右下のアイコンをクリックすると，以下のような</a:t>
            </a:r>
          </a:p>
          <a:p>
            <a:r>
              <a:rPr lang="ja-JP" altLang="en-US">
                <a:latin typeface="ＭＳ Ｐゴシック" pitchFamily="50" charset="-128"/>
              </a:rPr>
              <a:t>　メニューが表示されます。</a:t>
            </a:r>
          </a:p>
          <a:p>
            <a:endParaRPr lang="ja-JP" altLang="en-US">
              <a:latin typeface="ＭＳ Ｐゴシック" pitchFamily="50" charset="-128"/>
            </a:endParaRPr>
          </a:p>
          <a:p>
            <a:r>
              <a:rPr lang="ja-JP" altLang="en-US">
                <a:latin typeface="ＭＳ Ｐゴシック" pitchFamily="50" charset="-128"/>
              </a:rPr>
              <a:t>　 「</a:t>
            </a:r>
            <a:r>
              <a:rPr lang="en-US" altLang="ja-JP">
                <a:latin typeface="ＭＳ Ｐゴシック" pitchFamily="50" charset="-128"/>
              </a:rPr>
              <a:t>Options</a:t>
            </a:r>
            <a:r>
              <a:rPr lang="ja-JP" altLang="en-US">
                <a:latin typeface="ＭＳ Ｐゴシック" pitchFamily="50" charset="-128"/>
              </a:rPr>
              <a:t>」を左クリックし、 「</a:t>
            </a:r>
            <a:r>
              <a:rPr lang="en-US" altLang="ja-JP">
                <a:latin typeface="ＭＳ Ｐゴシック" pitchFamily="50" charset="-128"/>
              </a:rPr>
              <a:t>Break</a:t>
            </a:r>
            <a:r>
              <a:rPr lang="ja-JP" altLang="en-US">
                <a:latin typeface="ＭＳ Ｐゴシック" pitchFamily="50" charset="-128"/>
              </a:rPr>
              <a:t>」タブを選択する</a:t>
            </a:r>
          </a:p>
          <a:p>
            <a:r>
              <a:rPr lang="ja-JP" altLang="en-US">
                <a:latin typeface="ＭＳ Ｐゴシック" pitchFamily="50" charset="-128"/>
              </a:rPr>
              <a:t>　と，以下のような画面が表示されます。　</a:t>
            </a:r>
          </a:p>
          <a:p>
            <a:r>
              <a:rPr lang="ja-JP" altLang="en-US">
                <a:latin typeface="ＭＳ Ｐゴシック" pitchFamily="50" charset="-128"/>
              </a:rPr>
              <a:t>　赤で囲んだところで、カウント時間（分単位）を設定し、</a:t>
            </a:r>
          </a:p>
          <a:p>
            <a:r>
              <a:rPr lang="ja-JP" altLang="en-US">
                <a:latin typeface="ＭＳ Ｐゴシック" pitchFamily="50" charset="-128"/>
              </a:rPr>
              <a:t>　「</a:t>
            </a:r>
            <a:r>
              <a:rPr lang="en-US" altLang="ja-JP">
                <a:latin typeface="ＭＳ Ｐゴシック" pitchFamily="50" charset="-128"/>
              </a:rPr>
              <a:t>OK</a:t>
            </a:r>
            <a:r>
              <a:rPr lang="ja-JP" altLang="en-US">
                <a:latin typeface="ＭＳ Ｐゴシック" pitchFamily="50" charset="-128"/>
              </a:rPr>
              <a:t>」を押下します。</a:t>
            </a:r>
          </a:p>
          <a:p>
            <a:endParaRPr lang="ja-JP" altLang="en-US">
              <a:latin typeface="ＭＳ Ｐゴシック" pitchFamily="50" charset="-128"/>
            </a:endParaRPr>
          </a:p>
          <a:p>
            <a:r>
              <a:rPr lang="ja-JP" altLang="en-US"/>
              <a:t>　あらためて画面右下のアイコンをクリックし</a:t>
            </a:r>
          </a:p>
          <a:p>
            <a:r>
              <a:rPr lang="ja-JP" altLang="en-US"/>
              <a:t>　</a:t>
            </a:r>
            <a:r>
              <a:rPr lang="ja-JP" altLang="en-US">
                <a:latin typeface="ＭＳ Ｐゴシック" pitchFamily="50" charset="-128"/>
              </a:rPr>
              <a:t>「</a:t>
            </a:r>
            <a:r>
              <a:rPr lang="en-US" altLang="ja-JP">
                <a:latin typeface="ＭＳ Ｐゴシック" pitchFamily="50" charset="-128"/>
              </a:rPr>
              <a:t>Break Timer</a:t>
            </a:r>
            <a:r>
              <a:rPr lang="ja-JP" altLang="en-US">
                <a:latin typeface="ＭＳ Ｐゴシック" pitchFamily="50" charset="-128"/>
              </a:rPr>
              <a:t>」を左クリックすると、カウント画面が</a:t>
            </a:r>
          </a:p>
          <a:p>
            <a:r>
              <a:rPr lang="ja-JP" altLang="en-US">
                <a:latin typeface="ＭＳ Ｐゴシック" pitchFamily="50" charset="-128"/>
              </a:rPr>
              <a:t>　以下のように表示されます。</a:t>
            </a:r>
          </a:p>
        </p:txBody>
      </p:sp>
      <p:pic>
        <p:nvPicPr>
          <p:cNvPr id="9233" name="Picture 1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6975" y="417513"/>
            <a:ext cx="1608138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34" name="Picture 18" descr="クリップボード0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884363"/>
            <a:ext cx="2451100" cy="2840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35" name="Rectangle 19"/>
          <p:cNvSpPr>
            <a:spLocks noChangeArrowheads="1"/>
          </p:cNvSpPr>
          <p:nvPr/>
        </p:nvSpPr>
        <p:spPr bwMode="auto">
          <a:xfrm>
            <a:off x="6148388" y="3500438"/>
            <a:ext cx="895350" cy="2079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9238" name="Group 22"/>
          <p:cNvGrpSpPr>
            <a:grpSpLocks/>
          </p:cNvGrpSpPr>
          <p:nvPr/>
        </p:nvGrpSpPr>
        <p:grpSpPr bwMode="auto">
          <a:xfrm>
            <a:off x="1258888" y="3933825"/>
            <a:ext cx="2808287" cy="2232025"/>
            <a:chOff x="1247" y="2296"/>
            <a:chExt cx="1769" cy="1406"/>
          </a:xfrm>
        </p:grpSpPr>
        <p:sp>
          <p:nvSpPr>
            <p:cNvPr id="9237" name="Rectangle 21"/>
            <p:cNvSpPr>
              <a:spLocks noChangeArrowheads="1"/>
            </p:cNvSpPr>
            <p:nvPr/>
          </p:nvSpPr>
          <p:spPr bwMode="auto">
            <a:xfrm>
              <a:off x="1247" y="2296"/>
              <a:ext cx="1769" cy="1406"/>
            </a:xfrm>
            <a:prstGeom prst="rect">
              <a:avLst/>
            </a:prstGeom>
            <a:solidFill>
              <a:schemeClr val="accent1"/>
            </a:solidFill>
            <a:ln w="38100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ja-JP" altLang="en-US"/>
            </a:p>
          </p:txBody>
        </p:sp>
        <p:pic>
          <p:nvPicPr>
            <p:cNvPr id="9236" name="Picture 20" descr="クリップボード06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58" y="2296"/>
              <a:ext cx="1739" cy="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スライド番号プレースホルダー 3"/>
          <p:cNvSpPr>
            <a:spLocks noGrp="1"/>
          </p:cNvSpPr>
          <p:nvPr>
            <p:ph type="sldNum" sz="quarter" idx="12"/>
          </p:nvPr>
        </p:nvSpPr>
        <p:spPr>
          <a:xfrm>
            <a:off x="8461375" y="6237288"/>
            <a:ext cx="647700" cy="476250"/>
          </a:xfrm>
        </p:spPr>
        <p:txBody>
          <a:bodyPr/>
          <a:lstStyle/>
          <a:p>
            <a:fld id="{6736C05C-C551-4C52-A939-595465F8DEE6}" type="slidenum">
              <a:rPr lang="en-US" altLang="ja-JP"/>
              <a:pPr/>
              <a:t>16</a:t>
            </a:fld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2B452E-E9AE-44CB-950B-B1E98895EDE2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0"/>
            <a:ext cx="9144000" cy="908050"/>
          </a:xfrm>
          <a:solidFill>
            <a:srgbClr val="339966"/>
          </a:solidFill>
        </p:spPr>
        <p:txBody>
          <a:bodyPr/>
          <a:lstStyle/>
          <a:p>
            <a:r>
              <a:rPr lang="ja-JP" altLang="en-US" sz="4000">
                <a:solidFill>
                  <a:srgbClr val="FFFF00"/>
                </a:solidFill>
                <a:latin typeface="ＭＳ Ｐゴシック" pitchFamily="50" charset="-128"/>
              </a:rPr>
              <a:t>１．手元ＰＣに読み上げ原稿を表示する</a:t>
            </a:r>
          </a:p>
        </p:txBody>
      </p:sp>
      <p:sp>
        <p:nvSpPr>
          <p:cNvPr id="14342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24750" y="5805488"/>
            <a:ext cx="935038" cy="503237"/>
          </a:xfrm>
          <a:prstGeom prst="rightArrow">
            <a:avLst>
              <a:gd name="adj1" fmla="val 60352"/>
              <a:gd name="adj2" fmla="val 73324"/>
            </a:avLst>
          </a:prstGeom>
          <a:solidFill>
            <a:srgbClr val="0000FF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>
                <a:solidFill>
                  <a:schemeClr val="bg1"/>
                </a:solidFill>
                <a:latin typeface="ＭＳ Ｐゴシック" pitchFamily="50" charset="-128"/>
              </a:rPr>
              <a:t>Back!</a:t>
            </a:r>
          </a:p>
        </p:txBody>
      </p:sp>
      <p:pic>
        <p:nvPicPr>
          <p:cNvPr id="14346" name="Picture 10" descr="MC900433904[1]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2700338" cy="4005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57" name="Rectangle 21"/>
          <p:cNvSpPr>
            <a:spLocks noChangeArrowheads="1"/>
          </p:cNvSpPr>
          <p:nvPr/>
        </p:nvSpPr>
        <p:spPr bwMode="auto">
          <a:xfrm>
            <a:off x="2443163" y="3668713"/>
            <a:ext cx="106362" cy="1905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grpSp>
        <p:nvGrpSpPr>
          <p:cNvPr id="14373" name="Group 37"/>
          <p:cNvGrpSpPr>
            <a:grpSpLocks/>
          </p:cNvGrpSpPr>
          <p:nvPr/>
        </p:nvGrpSpPr>
        <p:grpSpPr bwMode="auto">
          <a:xfrm>
            <a:off x="3995738" y="4005263"/>
            <a:ext cx="3529012" cy="2738437"/>
            <a:chOff x="1873" y="1931"/>
            <a:chExt cx="3003" cy="2389"/>
          </a:xfrm>
        </p:grpSpPr>
        <p:pic>
          <p:nvPicPr>
            <p:cNvPr id="14343" name="Picture 7" descr="MC900433050[1]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73" y="1931"/>
              <a:ext cx="3003" cy="2389"/>
            </a:xfrm>
            <a:prstGeom prst="rect">
              <a:avLst/>
            </a:prstGeom>
            <a:noFill/>
            <a:effectLst>
              <a:outerShdw dist="92457" dir="4443276" algn="ctr" rotWithShape="0">
                <a:schemeClr val="bg1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372" name="Picture 36" descr="a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606891">
              <a:off x="2317" y="2233"/>
              <a:ext cx="1471" cy="1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4341" name="Text Box 5"/>
          <p:cNvSpPr txBox="1">
            <a:spLocks noChangeArrowheads="1"/>
          </p:cNvSpPr>
          <p:nvPr/>
        </p:nvSpPr>
        <p:spPr bwMode="auto">
          <a:xfrm>
            <a:off x="34925" y="908050"/>
            <a:ext cx="9109075" cy="328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1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30000"/>
              </a:spcBef>
            </a:pPr>
            <a:r>
              <a:rPr lang="ja-JP" altLang="en-US" dirty="0">
                <a:latin typeface="ＭＳ Ｐゴシック" pitchFamily="50" charset="-128"/>
              </a:rPr>
              <a:t>印刷した発表原稿</a:t>
            </a:r>
            <a:r>
              <a:rPr lang="ja-JP" altLang="en-US" dirty="0" smtClean="0">
                <a:latin typeface="ＭＳ Ｐゴシック" pitchFamily="50" charset="-128"/>
              </a:rPr>
              <a:t>を利用することなく，</a:t>
            </a:r>
            <a:r>
              <a:rPr lang="en-US" altLang="ja-JP" dirty="0" smtClean="0">
                <a:latin typeface="ＭＳ Ｐゴシック" pitchFamily="50" charset="-128"/>
              </a:rPr>
              <a:t>PowerPoint</a:t>
            </a:r>
            <a:r>
              <a:rPr lang="ja-JP" altLang="en-US" dirty="0" smtClean="0">
                <a:latin typeface="ＭＳ Ｐゴシック" pitchFamily="50" charset="-128"/>
              </a:rPr>
              <a:t>の発表者ツール利用して，手元のパソコンにノート（読み上げ原稿）を</a:t>
            </a:r>
            <a:r>
              <a:rPr lang="ja-JP" altLang="en-US" dirty="0">
                <a:latin typeface="ＭＳ Ｐゴシック" pitchFamily="50" charset="-128"/>
              </a:rPr>
              <a:t>表示</a:t>
            </a:r>
            <a:r>
              <a:rPr lang="ja-JP" altLang="en-US" dirty="0" smtClean="0">
                <a:latin typeface="ＭＳ Ｐゴシック" pitchFamily="50" charset="-128"/>
              </a:rPr>
              <a:t>させて発表する方法</a:t>
            </a:r>
            <a:r>
              <a:rPr lang="ja-JP" altLang="en-US" dirty="0">
                <a:latin typeface="ＭＳ Ｐゴシック" pitchFamily="50" charset="-128"/>
              </a:rPr>
              <a:t>をご紹介します。</a:t>
            </a:r>
          </a:p>
          <a:p>
            <a:pPr>
              <a:spcBef>
                <a:spcPct val="30000"/>
              </a:spcBef>
            </a:pPr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en-US" altLang="ja-JP" dirty="0">
                <a:latin typeface="ＭＳ Ｐゴシック" pitchFamily="50" charset="-128"/>
              </a:rPr>
              <a:t>※</a:t>
            </a:r>
            <a:r>
              <a:rPr lang="en-US" altLang="ja-JP" dirty="0" smtClean="0">
                <a:latin typeface="ＭＳ Ｐゴシック" pitchFamily="50" charset="-128"/>
              </a:rPr>
              <a:t>Windows</a:t>
            </a:r>
            <a:r>
              <a:rPr lang="ja-JP" altLang="en-US" dirty="0" smtClean="0">
                <a:latin typeface="ＭＳ Ｐゴシック" pitchFamily="50" charset="-128"/>
              </a:rPr>
              <a:t>８と </a:t>
            </a:r>
            <a:r>
              <a:rPr lang="en-US" altLang="ja-JP" dirty="0" err="1" smtClean="0">
                <a:latin typeface="ＭＳ Ｐゴシック" pitchFamily="50" charset="-128"/>
              </a:rPr>
              <a:t>PowerPoint2010</a:t>
            </a:r>
            <a:r>
              <a:rPr lang="ja-JP" altLang="en-US" dirty="0" smtClean="0">
                <a:latin typeface="ＭＳ Ｐゴシック" pitchFamily="50" charset="-128"/>
              </a:rPr>
              <a:t>を</a:t>
            </a:r>
            <a:r>
              <a:rPr lang="ja-JP" altLang="en-US" dirty="0">
                <a:latin typeface="ＭＳ Ｐゴシック" pitchFamily="50" charset="-128"/>
              </a:rPr>
              <a:t>利用</a:t>
            </a:r>
            <a:r>
              <a:rPr lang="ja-JP" altLang="en-US" dirty="0" smtClean="0">
                <a:latin typeface="ＭＳ Ｐゴシック" pitchFamily="50" charset="-128"/>
              </a:rPr>
              <a:t>した環境をベースにご紹介</a:t>
            </a:r>
            <a:r>
              <a:rPr lang="ja-JP" altLang="en-US" dirty="0">
                <a:latin typeface="ＭＳ Ｐゴシック" pitchFamily="50" charset="-128"/>
              </a:rPr>
              <a:t>します。</a:t>
            </a: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en-US" altLang="ja-JP" dirty="0">
                <a:latin typeface="ＭＳ Ｐゴシック" pitchFamily="50" charset="-128"/>
              </a:rPr>
              <a:t>※</a:t>
            </a:r>
            <a:r>
              <a:rPr lang="ja-JP" altLang="en-US" dirty="0">
                <a:latin typeface="ＭＳ Ｐゴシック" pitchFamily="50" charset="-128"/>
              </a:rPr>
              <a:t>発表者のパソコン画面以外にプロジェクタや大型ディスプレ等の</a:t>
            </a:r>
            <a:r>
              <a:rPr lang="ja-JP" altLang="en-US" dirty="0" smtClean="0">
                <a:latin typeface="ＭＳ Ｐゴシック" pitchFamily="50" charset="-128"/>
              </a:rPr>
              <a:t>外部モニタを接続できる</a:t>
            </a:r>
            <a:r>
              <a:rPr lang="ja-JP" altLang="en-US" dirty="0">
                <a:latin typeface="ＭＳ Ｐゴシック" pitchFamily="50" charset="-128"/>
              </a:rPr>
              <a:t>　　</a:t>
            </a:r>
          </a:p>
          <a:p>
            <a:r>
              <a:rPr lang="ja-JP" altLang="en-US" dirty="0">
                <a:latin typeface="ＭＳ Ｐゴシック" pitchFamily="50" charset="-128"/>
              </a:rPr>
              <a:t>　　　</a:t>
            </a:r>
            <a:r>
              <a:rPr lang="ja-JP" altLang="en-US" dirty="0" smtClean="0">
                <a:latin typeface="ＭＳ Ｐゴシック" pitchFamily="50" charset="-128"/>
              </a:rPr>
              <a:t>環境が必要になります。</a:t>
            </a:r>
            <a:endParaRPr lang="ja-JP" altLang="en-US" dirty="0">
              <a:latin typeface="ＭＳ Ｐゴシック" pitchFamily="50" charset="-128"/>
            </a:endParaRPr>
          </a:p>
          <a:p>
            <a:pPr>
              <a:spcBef>
                <a:spcPct val="50000"/>
              </a:spcBef>
            </a:pPr>
            <a:r>
              <a:rPr lang="ja-JP" altLang="en-US" dirty="0">
                <a:latin typeface="ＭＳ Ｐゴシック" pitchFamily="50" charset="-128"/>
              </a:rPr>
              <a:t>　　　　　　　　　　　　　　　　● </a:t>
            </a:r>
            <a:r>
              <a:rPr lang="en-US" altLang="ja-JP" dirty="0">
                <a:latin typeface="ＭＳ Ｐゴシック" pitchFamily="50" charset="-128"/>
              </a:rPr>
              <a:t>Windows</a:t>
            </a:r>
            <a:r>
              <a:rPr lang="ja-JP" altLang="en-US" dirty="0">
                <a:latin typeface="ＭＳ Ｐゴシック" pitchFamily="50" charset="-128"/>
              </a:rPr>
              <a:t>の設定</a:t>
            </a:r>
          </a:p>
          <a:p>
            <a:pPr>
              <a:spcBef>
                <a:spcPct val="50000"/>
              </a:spcBef>
            </a:pPr>
            <a:r>
              <a:rPr lang="ja-JP" altLang="en-US" dirty="0">
                <a:latin typeface="ＭＳ Ｐゴシック" pitchFamily="50" charset="-128"/>
              </a:rPr>
              <a:t>　　　　　　　　　　　　　　　　　　</a:t>
            </a:r>
            <a:r>
              <a:rPr lang="en-US" altLang="ja-JP" dirty="0">
                <a:latin typeface="ＭＳ Ｐゴシック" pitchFamily="50" charset="-128"/>
              </a:rPr>
              <a:t>Windows</a:t>
            </a:r>
            <a:r>
              <a:rPr lang="ja-JP" altLang="en-US" dirty="0">
                <a:latin typeface="ＭＳ Ｐゴシック" pitchFamily="50" charset="-128"/>
              </a:rPr>
              <a:t>に外部接続モニタを認識させます。</a:t>
            </a:r>
          </a:p>
          <a:p>
            <a:pPr>
              <a:spcBef>
                <a:spcPct val="50000"/>
              </a:spcBef>
            </a:pPr>
            <a:r>
              <a:rPr lang="ja-JP" altLang="en-US" dirty="0">
                <a:latin typeface="ＭＳ Ｐゴシック" pitchFamily="50" charset="-128"/>
              </a:rPr>
              <a:t>　　　　　　　　　　　　　　　　● </a:t>
            </a:r>
            <a:r>
              <a:rPr lang="en-US" altLang="ja-JP" dirty="0">
                <a:latin typeface="ＭＳ Ｐゴシック" pitchFamily="50" charset="-128"/>
              </a:rPr>
              <a:t>Power Point</a:t>
            </a:r>
            <a:r>
              <a:rPr lang="ja-JP" altLang="en-US" dirty="0">
                <a:latin typeface="ＭＳ Ｐゴシック" pitchFamily="50" charset="-128"/>
              </a:rPr>
              <a:t>の設定</a:t>
            </a:r>
          </a:p>
          <a:p>
            <a:pPr>
              <a:spcBef>
                <a:spcPct val="50000"/>
              </a:spcBef>
            </a:pPr>
            <a:r>
              <a:rPr lang="ja-JP" altLang="en-US" dirty="0">
                <a:latin typeface="ＭＳ Ｐゴシック" pitchFamily="50" charset="-128"/>
              </a:rPr>
              <a:t>　　 　　　　　　　　　　　　　　　　スライドショーを表示するモニタを</a:t>
            </a:r>
            <a:r>
              <a:rPr lang="en-US" altLang="ja-JP" dirty="0">
                <a:latin typeface="ＭＳ Ｐゴシック" pitchFamily="50" charset="-128"/>
              </a:rPr>
              <a:t>Power Point</a:t>
            </a:r>
            <a:r>
              <a:rPr lang="ja-JP" altLang="en-US" dirty="0">
                <a:latin typeface="ＭＳ Ｐゴシック" pitchFamily="50" charset="-128"/>
              </a:rPr>
              <a:t>上で設定します。</a:t>
            </a:r>
          </a:p>
        </p:txBody>
      </p:sp>
      <p:pic>
        <p:nvPicPr>
          <p:cNvPr id="14376" name="Picture 40" descr="aa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3429000"/>
            <a:ext cx="2303462" cy="2592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77" name="AutoShape 41"/>
          <p:cNvSpPr>
            <a:spLocks noChangeArrowheads="1"/>
          </p:cNvSpPr>
          <p:nvPr/>
        </p:nvSpPr>
        <p:spPr bwMode="auto">
          <a:xfrm>
            <a:off x="2700338" y="5013325"/>
            <a:ext cx="1871662" cy="1008063"/>
          </a:xfrm>
          <a:prstGeom prst="wedgeRectCallout">
            <a:avLst>
              <a:gd name="adj1" fmla="val 73917"/>
              <a:gd name="adj2" fmla="val -26694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ja-JP" altLang="en-US">
                <a:latin typeface="ＭＳ Ｐゴシック" pitchFamily="50" charset="-128"/>
              </a:rPr>
              <a:t>発表者の画面にのみ、原稿が表示されます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7A423D-2E6C-403C-B89C-EC0D1AC3EED0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5364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34925" y="44450"/>
            <a:ext cx="8229600" cy="706438"/>
          </a:xfrm>
        </p:spPr>
        <p:txBody>
          <a:bodyPr/>
          <a:lstStyle/>
          <a:p>
            <a:pPr algn="l"/>
            <a:r>
              <a:rPr lang="en-US" altLang="ja-JP" sz="4000">
                <a:solidFill>
                  <a:srgbClr val="0033CC"/>
                </a:solidFill>
                <a:latin typeface="ＭＳ Ｐゴシック" pitchFamily="50" charset="-128"/>
              </a:rPr>
              <a:t>● Windows</a:t>
            </a:r>
            <a:r>
              <a:rPr lang="ja-JP" altLang="en-US" sz="4000">
                <a:solidFill>
                  <a:srgbClr val="0033CC"/>
                </a:solidFill>
                <a:latin typeface="ＭＳ Ｐゴシック" pitchFamily="50" charset="-128"/>
              </a:rPr>
              <a:t>の設定</a:t>
            </a: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4925" y="908050"/>
            <a:ext cx="7129363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ja-JP" altLang="en-US" dirty="0">
                <a:latin typeface="ＭＳ Ｐゴシック" pitchFamily="50" charset="-128"/>
              </a:rPr>
              <a:t>発表者</a:t>
            </a:r>
            <a:r>
              <a:rPr lang="ja-JP" altLang="en-US" dirty="0" smtClean="0">
                <a:latin typeface="ＭＳ Ｐゴシック" pitchFamily="50" charset="-128"/>
              </a:rPr>
              <a:t>パソコンに，</a:t>
            </a:r>
            <a:r>
              <a:rPr lang="ja-JP" altLang="en-US" dirty="0">
                <a:latin typeface="ＭＳ Ｐゴシック" pitchFamily="50" charset="-128"/>
              </a:rPr>
              <a:t>プロジェクタ等の外部</a:t>
            </a:r>
            <a:r>
              <a:rPr lang="ja-JP" altLang="en-US" dirty="0" smtClean="0">
                <a:latin typeface="ＭＳ Ｐゴシック" pitchFamily="50" charset="-128"/>
              </a:rPr>
              <a:t>接続モニターを接続</a:t>
            </a:r>
            <a:r>
              <a:rPr lang="ja-JP" altLang="en-US" dirty="0">
                <a:latin typeface="ＭＳ Ｐゴシック" pitchFamily="50" charset="-128"/>
              </a:rPr>
              <a:t>します</a:t>
            </a:r>
            <a:r>
              <a:rPr lang="ja-JP" altLang="en-US" dirty="0" smtClean="0">
                <a:latin typeface="ＭＳ Ｐゴシック" pitchFamily="50" charset="-128"/>
              </a:rPr>
              <a:t>。</a:t>
            </a:r>
            <a:endParaRPr lang="ja-JP" altLang="en-US" dirty="0">
              <a:latin typeface="ＭＳ Ｐゴシック" pitchFamily="50" charset="-128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35496" y="2573241"/>
            <a:ext cx="6912768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ja-JP" altLang="en-US" dirty="0" smtClean="0">
                <a:latin typeface="ＭＳ Ｐゴシック" pitchFamily="50" charset="-128"/>
              </a:rPr>
              <a:t>表示された「</a:t>
            </a:r>
            <a:r>
              <a:rPr lang="ja-JP" altLang="en-US" dirty="0">
                <a:latin typeface="ＭＳ Ｐゴシック" pitchFamily="50" charset="-128"/>
              </a:rPr>
              <a:t>画面</a:t>
            </a:r>
            <a:r>
              <a:rPr lang="ja-JP" altLang="en-US" dirty="0" smtClean="0">
                <a:latin typeface="ＭＳ Ｐゴシック" pitchFamily="50" charset="-128"/>
              </a:rPr>
              <a:t>の解像度」で，接続したモニター②が検出されていることを確認し，「複数のディスプレイ（</a:t>
            </a:r>
            <a:r>
              <a:rPr lang="en-US" altLang="ja-JP" dirty="0" smtClean="0">
                <a:latin typeface="ＭＳ Ｐゴシック" pitchFamily="50" charset="-128"/>
              </a:rPr>
              <a:t>M</a:t>
            </a:r>
            <a:r>
              <a:rPr lang="ja-JP" altLang="en-US" dirty="0" smtClean="0">
                <a:latin typeface="ＭＳ Ｐゴシック" pitchFamily="50" charset="-128"/>
              </a:rPr>
              <a:t>）」が「表示画面を拡張する」となっており，モニター①がメインディスプレイであることを確認します</a:t>
            </a:r>
            <a:endParaRPr lang="ja-JP" altLang="en-US" dirty="0">
              <a:latin typeface="ＭＳ Ｐゴシック" pitchFamily="50" charset="-128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395536" y="4540796"/>
            <a:ext cx="367188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※ </a:t>
            </a:r>
            <a:r>
              <a:rPr lang="ja-JP" altLang="en-US" dirty="0">
                <a:latin typeface="ＭＳ Ｐゴシック" pitchFamily="50" charset="-128"/>
              </a:rPr>
              <a:t>この場合は</a:t>
            </a:r>
            <a:r>
              <a:rPr lang="ja-JP" altLang="en-US" dirty="0" smtClean="0">
                <a:latin typeface="ＭＳ Ｐゴシック" pitchFamily="50" charset="-128"/>
              </a:rPr>
              <a:t>，①が手元</a:t>
            </a:r>
            <a:r>
              <a:rPr lang="en-US" altLang="ja-JP" dirty="0" smtClean="0">
                <a:latin typeface="ＭＳ Ｐゴシック" pitchFamily="50" charset="-128"/>
              </a:rPr>
              <a:t>PC</a:t>
            </a:r>
            <a:r>
              <a:rPr lang="ja-JP" altLang="en-US" dirty="0" smtClean="0">
                <a:latin typeface="ＭＳ Ｐゴシック" pitchFamily="50" charset="-128"/>
              </a:rPr>
              <a:t>の画面，②が外部</a:t>
            </a:r>
            <a:r>
              <a:rPr lang="ja-JP" altLang="en-US" dirty="0">
                <a:latin typeface="ＭＳ Ｐゴシック" pitchFamily="50" charset="-128"/>
              </a:rPr>
              <a:t>接続</a:t>
            </a:r>
            <a:r>
              <a:rPr lang="ja-JP" altLang="en-US" dirty="0" smtClean="0">
                <a:latin typeface="ＭＳ Ｐゴシック" pitchFamily="50" charset="-128"/>
              </a:rPr>
              <a:t>モニターを</a:t>
            </a:r>
            <a:r>
              <a:rPr lang="ja-JP" altLang="en-US" dirty="0">
                <a:latin typeface="ＭＳ Ｐゴシック" pitchFamily="50" charset="-128"/>
              </a:rPr>
              <a:t>示します。</a:t>
            </a:r>
          </a:p>
        </p:txBody>
      </p:sp>
      <p:pic>
        <p:nvPicPr>
          <p:cNvPr id="15375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569" y="764704"/>
            <a:ext cx="1799927" cy="2277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7251921" y="2552456"/>
            <a:ext cx="1784575" cy="3217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7" name="Rectangle 5"/>
          <p:cNvSpPr>
            <a:spLocks noChangeArrowheads="1"/>
          </p:cNvSpPr>
          <p:nvPr/>
        </p:nvSpPr>
        <p:spPr bwMode="auto">
          <a:xfrm>
            <a:off x="19571" y="1700808"/>
            <a:ext cx="6712669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ＭＳ Ｐゴシック" pitchFamily="50" charset="-128"/>
              </a:rPr>
              <a:t>● </a:t>
            </a:r>
            <a:r>
              <a:rPr lang="ja-JP" altLang="en-US" dirty="0">
                <a:latin typeface="ＭＳ Ｐゴシック" pitchFamily="50" charset="-128"/>
              </a:rPr>
              <a:t>発表者パソコン</a:t>
            </a:r>
            <a:r>
              <a:rPr lang="ja-JP" altLang="en-US" dirty="0" smtClean="0">
                <a:latin typeface="ＭＳ Ｐゴシック" pitchFamily="50" charset="-128"/>
              </a:rPr>
              <a:t>のデスクトップ（画面）で</a:t>
            </a:r>
            <a:r>
              <a:rPr lang="ja-JP" altLang="en-US" dirty="0">
                <a:latin typeface="ＭＳ Ｐゴシック" pitchFamily="50" charset="-128"/>
              </a:rPr>
              <a:t>右クリック</a:t>
            </a:r>
            <a:r>
              <a:rPr lang="ja-JP" altLang="en-US" dirty="0" smtClean="0">
                <a:latin typeface="ＭＳ Ｐゴシック" pitchFamily="50" charset="-128"/>
              </a:rPr>
              <a:t>し，表示</a:t>
            </a:r>
            <a:r>
              <a:rPr lang="ja-JP" altLang="en-US" dirty="0">
                <a:latin typeface="ＭＳ Ｐゴシック" pitchFamily="50" charset="-128"/>
              </a:rPr>
              <a:t>されるメニューから</a:t>
            </a:r>
            <a:r>
              <a:rPr lang="ja-JP" altLang="en-US" dirty="0" smtClean="0">
                <a:latin typeface="ＭＳ Ｐゴシック" pitchFamily="50" charset="-128"/>
              </a:rPr>
              <a:t>「画面の解像度」</a:t>
            </a:r>
            <a:r>
              <a:rPr lang="ja-JP" altLang="en-US" dirty="0">
                <a:latin typeface="ＭＳ Ｐゴシック" pitchFamily="50" charset="-128"/>
              </a:rPr>
              <a:t>をクリックします。 </a:t>
            </a:r>
          </a:p>
        </p:txBody>
      </p:sp>
      <p:pic>
        <p:nvPicPr>
          <p:cNvPr id="15376" name="Picture 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632887"/>
            <a:ext cx="4091601" cy="31084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正方形/長方形 18"/>
          <p:cNvSpPr/>
          <p:nvPr/>
        </p:nvSpPr>
        <p:spPr>
          <a:xfrm>
            <a:off x="4572000" y="5609066"/>
            <a:ext cx="1856583" cy="41222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0" name="Rectangle 10"/>
          <p:cNvSpPr>
            <a:spLocks noChangeArrowheads="1"/>
          </p:cNvSpPr>
          <p:nvPr/>
        </p:nvSpPr>
        <p:spPr bwMode="auto">
          <a:xfrm>
            <a:off x="52064" y="5609066"/>
            <a:ext cx="4159895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ja-JP" altLang="en-US" dirty="0">
                <a:latin typeface="ＭＳ Ｐゴシック" pitchFamily="50" charset="-128"/>
              </a:rPr>
              <a:t>「画面のプロパティ」 の「</a:t>
            </a:r>
            <a:r>
              <a:rPr lang="en-US" altLang="ja-JP" dirty="0">
                <a:latin typeface="ＭＳ Ｐゴシック" pitchFamily="50" charset="-128"/>
              </a:rPr>
              <a:t>OK</a:t>
            </a:r>
            <a:r>
              <a:rPr lang="ja-JP" altLang="en-US" dirty="0">
                <a:latin typeface="ＭＳ Ｐゴシック" pitchFamily="50" charset="-128"/>
              </a:rPr>
              <a:t>」を押下し，以上で</a:t>
            </a:r>
            <a:r>
              <a:rPr lang="en-US" altLang="ja-JP" dirty="0">
                <a:latin typeface="ＭＳ Ｐゴシック" pitchFamily="50" charset="-128"/>
              </a:rPr>
              <a:t>Windows</a:t>
            </a:r>
            <a:r>
              <a:rPr lang="ja-JP" altLang="en-US" dirty="0">
                <a:latin typeface="ＭＳ Ｐゴシック" pitchFamily="50" charset="-128"/>
              </a:rPr>
              <a:t>の設定は終了です。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7" name="Picture 1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2437302"/>
            <a:ext cx="8486403" cy="1098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9A48F4-72E3-4ECC-8810-AAF2890F6456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" name="Rectangle 8"/>
          <p:cNvSpPr txBox="1">
            <a:spLocks noChangeArrowheads="1"/>
          </p:cNvSpPr>
          <p:nvPr/>
        </p:nvSpPr>
        <p:spPr bwMode="auto">
          <a:xfrm>
            <a:off x="0" y="0"/>
            <a:ext cx="8229600" cy="77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ＭＳ Ｐゴシック" pitchFamily="50" charset="-128"/>
              </a:defRPr>
            </a:lvl9pPr>
          </a:lstStyle>
          <a:p>
            <a:pPr algn="l"/>
            <a:r>
              <a:rPr lang="en-US" altLang="ja-JP" kern="0" smtClean="0">
                <a:solidFill>
                  <a:srgbClr val="0033CC"/>
                </a:solidFill>
                <a:latin typeface="ＭＳ Ｐゴシック" pitchFamily="50" charset="-128"/>
              </a:rPr>
              <a:t>● </a:t>
            </a:r>
            <a:r>
              <a:rPr lang="en-US" altLang="en-US" kern="0" smtClean="0">
                <a:solidFill>
                  <a:srgbClr val="0033CC"/>
                </a:solidFill>
                <a:latin typeface="ＭＳ Ｐゴシック" pitchFamily="50" charset="-128"/>
              </a:rPr>
              <a:t>Power Pointの設定</a:t>
            </a:r>
            <a:endParaRPr lang="ja-JP" altLang="en-US" kern="0" dirty="0">
              <a:solidFill>
                <a:srgbClr val="0033CC"/>
              </a:solidFill>
              <a:latin typeface="ＭＳ Ｐゴシック" pitchFamily="50" charset="-128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0" y="981075"/>
            <a:ext cx="9109075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ja-JP" altLang="en-US" dirty="0" smtClean="0">
                <a:latin typeface="ＭＳ Ｐゴシック" pitchFamily="50" charset="-128"/>
              </a:rPr>
              <a:t>手元パソコン上</a:t>
            </a:r>
            <a:r>
              <a:rPr lang="ja-JP" altLang="en-US" dirty="0">
                <a:latin typeface="ＭＳ Ｐゴシック" pitchFamily="50" charset="-128"/>
              </a:rPr>
              <a:t>で</a:t>
            </a:r>
            <a:r>
              <a:rPr lang="en-US" altLang="ja-JP" dirty="0" smtClean="0">
                <a:latin typeface="ＭＳ Ｐゴシック" pitchFamily="50" charset="-128"/>
              </a:rPr>
              <a:t>PowerPoint</a:t>
            </a:r>
            <a:r>
              <a:rPr lang="ja-JP" altLang="en-US" dirty="0">
                <a:latin typeface="ＭＳ Ｐゴシック" pitchFamily="50" charset="-128"/>
              </a:rPr>
              <a:t>を起動し，</a:t>
            </a:r>
            <a:r>
              <a:rPr lang="ja-JP" altLang="en-US" dirty="0" smtClean="0">
                <a:latin typeface="ＭＳ Ｐゴシック" pitchFamily="50" charset="-128"/>
              </a:rPr>
              <a:t>プレゼン用ファイル</a:t>
            </a:r>
            <a:r>
              <a:rPr lang="ja-JP" altLang="en-US" dirty="0">
                <a:latin typeface="ＭＳ Ｐゴシック" pitchFamily="50" charset="-128"/>
              </a:rPr>
              <a:t>を開きます。</a:t>
            </a:r>
          </a:p>
          <a:p>
            <a:endParaRPr lang="ja-JP" altLang="en-US" dirty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● </a:t>
            </a:r>
            <a:r>
              <a:rPr lang="en-US" altLang="ja-JP" dirty="0" smtClean="0">
                <a:latin typeface="ＭＳ Ｐゴシック" pitchFamily="50" charset="-128"/>
              </a:rPr>
              <a:t>PowerPoint</a:t>
            </a:r>
            <a:r>
              <a:rPr lang="ja-JP" altLang="en-US" dirty="0" smtClean="0">
                <a:latin typeface="ＭＳ Ｐゴシック" pitchFamily="50" charset="-128"/>
              </a:rPr>
              <a:t>のリボン「</a:t>
            </a:r>
            <a:r>
              <a:rPr lang="ja-JP" altLang="en-US" dirty="0">
                <a:latin typeface="ＭＳ Ｐゴシック" pitchFamily="50" charset="-128"/>
              </a:rPr>
              <a:t>スライドショー</a:t>
            </a:r>
            <a:r>
              <a:rPr lang="ja-JP" altLang="en-US" dirty="0" smtClean="0">
                <a:latin typeface="ＭＳ Ｐゴシック" pitchFamily="50" charset="-128"/>
              </a:rPr>
              <a:t>」タブを選択し，［モニター］グループの表示先を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　「モニター２ 汎用</a:t>
            </a:r>
            <a:r>
              <a:rPr lang="en-US" altLang="ja-JP" dirty="0" smtClean="0">
                <a:latin typeface="ＭＳ Ｐゴシック" pitchFamily="50" charset="-128"/>
              </a:rPr>
              <a:t>PnP</a:t>
            </a:r>
            <a:r>
              <a:rPr lang="ja-JP" altLang="en-US" dirty="0" smtClean="0">
                <a:latin typeface="ＭＳ Ｐゴシック" pitchFamily="50" charset="-128"/>
              </a:rPr>
              <a:t>モニター」として、「発表者ツールを使用する」をチェックする。 </a:t>
            </a:r>
            <a:endParaRPr lang="ja-JP" altLang="en-US" dirty="0">
              <a:latin typeface="ＭＳ Ｐゴシック" pitchFamily="50" charset="-128"/>
            </a:endParaRPr>
          </a:p>
        </p:txBody>
      </p:sp>
      <p:sp>
        <p:nvSpPr>
          <p:cNvPr id="2" name="角丸四角形 1"/>
          <p:cNvSpPr/>
          <p:nvPr/>
        </p:nvSpPr>
        <p:spPr>
          <a:xfrm>
            <a:off x="3923928" y="2420888"/>
            <a:ext cx="792088" cy="288032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" name="正方形/長方形 2"/>
          <p:cNvSpPr/>
          <p:nvPr/>
        </p:nvSpPr>
        <p:spPr>
          <a:xfrm>
            <a:off x="6588223" y="2905731"/>
            <a:ext cx="2149699" cy="66728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34925" y="4077072"/>
            <a:ext cx="91090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ja-JP" altLang="en-US" dirty="0" smtClean="0">
                <a:latin typeface="ＭＳ Ｐゴシック" pitchFamily="50" charset="-128"/>
              </a:rPr>
              <a:t>以上</a:t>
            </a:r>
            <a:r>
              <a:rPr lang="ja-JP" altLang="en-US" dirty="0">
                <a:latin typeface="ＭＳ Ｐゴシック" pitchFamily="50" charset="-128"/>
              </a:rPr>
              <a:t>で</a:t>
            </a:r>
            <a:r>
              <a:rPr lang="en-US" altLang="ja-JP" dirty="0">
                <a:latin typeface="ＭＳ Ｐゴシック" pitchFamily="50" charset="-128"/>
              </a:rPr>
              <a:t>Power Point</a:t>
            </a:r>
            <a:r>
              <a:rPr lang="ja-JP" altLang="en-US" dirty="0">
                <a:latin typeface="ＭＳ Ｐゴシック" pitchFamily="50" charset="-128"/>
              </a:rPr>
              <a:t>の設定は終了です。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CD39BF-3980-49EE-8491-4590A749FF7F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4" name="Rectangle 9"/>
          <p:cNvSpPr>
            <a:spLocks noChangeArrowheads="1"/>
          </p:cNvSpPr>
          <p:nvPr/>
        </p:nvSpPr>
        <p:spPr bwMode="auto">
          <a:xfrm>
            <a:off x="0" y="25608"/>
            <a:ext cx="9144000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en-US" altLang="ja-JP" dirty="0" smtClean="0">
                <a:latin typeface="ＭＳ Ｐゴシック" pitchFamily="50" charset="-128"/>
              </a:rPr>
              <a:t>PowerPoint</a:t>
            </a:r>
            <a:r>
              <a:rPr lang="ja-JP" altLang="en-US" dirty="0" smtClean="0">
                <a:latin typeface="ＭＳ Ｐゴシック" pitchFamily="50" charset="-128"/>
              </a:rPr>
              <a:t>のリボン「</a:t>
            </a:r>
            <a:r>
              <a:rPr lang="ja-JP" altLang="en-US" dirty="0">
                <a:latin typeface="ＭＳ Ｐゴシック" pitchFamily="50" charset="-128"/>
              </a:rPr>
              <a:t>スライドショー</a:t>
            </a:r>
            <a:r>
              <a:rPr lang="ja-JP" altLang="en-US" dirty="0" smtClean="0">
                <a:latin typeface="ＭＳ Ｐゴシック" pitchFamily="50" charset="-128"/>
              </a:rPr>
              <a:t>」タブを選択し，</a:t>
            </a:r>
            <a:r>
              <a:rPr lang="ja-JP" altLang="en-US" dirty="0">
                <a:latin typeface="ＭＳ Ｐゴシック" pitchFamily="50" charset="-128"/>
              </a:rPr>
              <a:t>［</a:t>
            </a:r>
            <a:r>
              <a:rPr lang="ja-JP" altLang="en-US" dirty="0" smtClean="0">
                <a:latin typeface="ＭＳ Ｐゴシック" pitchFamily="50" charset="-128"/>
              </a:rPr>
              <a:t>スライドショーの開始］グループの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　「最初から」をクリックする</a:t>
            </a:r>
            <a:r>
              <a:rPr lang="ja-JP" altLang="en-US" dirty="0">
                <a:latin typeface="ＭＳ Ｐゴシック" pitchFamily="50" charset="-128"/>
              </a:rPr>
              <a:t>と、</a:t>
            </a:r>
            <a:r>
              <a:rPr lang="ja-JP" altLang="en-US" dirty="0" smtClean="0">
                <a:latin typeface="ＭＳ Ｐゴシック" pitchFamily="50" charset="-128"/>
              </a:rPr>
              <a:t>スライドショーが始まります。発表者ツールを利用した場合、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　外部接続したモニターにはいつものようにプレゼン資料が表示されますが、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　手元のパソコンには以下のような画面が表示されます。</a:t>
            </a:r>
            <a:endParaRPr lang="ja-JP" altLang="en-US" dirty="0">
              <a:latin typeface="ＭＳ Ｐゴシック" pitchFamily="50" charset="-128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364928"/>
            <a:ext cx="8501646" cy="4512344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正方形/長方形 1"/>
          <p:cNvSpPr/>
          <p:nvPr/>
        </p:nvSpPr>
        <p:spPr>
          <a:xfrm>
            <a:off x="755576" y="1378956"/>
            <a:ext cx="4392488" cy="313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043608" y="1628800"/>
            <a:ext cx="3096344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ＭＳ Ｐゴシック" pitchFamily="50" charset="-128"/>
              </a:rPr>
              <a:t>外部接続したモニターの画面</a:t>
            </a:r>
            <a:endParaRPr lang="ja-JP" altLang="en-US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8" name="正方形/長方形 7"/>
          <p:cNvSpPr/>
          <p:nvPr/>
        </p:nvSpPr>
        <p:spPr>
          <a:xfrm>
            <a:off x="5436096" y="1378956"/>
            <a:ext cx="3461086" cy="313016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5618467" y="1916832"/>
            <a:ext cx="3096344" cy="369332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ＭＳ Ｐゴシック" pitchFamily="50" charset="-128"/>
              </a:rPr>
              <a:t>ノート（読み上げ原稿）</a:t>
            </a:r>
            <a:endParaRPr lang="ja-JP" altLang="en-US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11" name="正方形/長方形 10"/>
          <p:cNvSpPr/>
          <p:nvPr/>
        </p:nvSpPr>
        <p:spPr>
          <a:xfrm>
            <a:off x="372498" y="5013176"/>
            <a:ext cx="8524684" cy="873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2" name="Rectangle 9"/>
          <p:cNvSpPr>
            <a:spLocks noChangeArrowheads="1"/>
          </p:cNvSpPr>
          <p:nvPr/>
        </p:nvSpPr>
        <p:spPr bwMode="auto">
          <a:xfrm>
            <a:off x="539552" y="5157192"/>
            <a:ext cx="3096344" cy="369332"/>
          </a:xfrm>
          <a:prstGeom prst="rect">
            <a:avLst/>
          </a:prstGeom>
          <a:solidFill>
            <a:schemeClr val="bg1">
              <a:alpha val="70000"/>
            </a:schemeClr>
          </a:solidFill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r>
              <a:rPr lang="ja-JP" altLang="en-US" dirty="0" smtClean="0">
                <a:solidFill>
                  <a:srgbClr val="FF0000"/>
                </a:solidFill>
                <a:latin typeface="ＭＳ Ｐゴシック" pitchFamily="50" charset="-128"/>
              </a:rPr>
              <a:t>スライドのサムネール</a:t>
            </a:r>
            <a:endParaRPr lang="ja-JP" altLang="en-US" dirty="0">
              <a:solidFill>
                <a:srgbClr val="FF0000"/>
              </a:solidFill>
              <a:latin typeface="ＭＳ Ｐゴシック" pitchFamily="50" charset="-128"/>
            </a:endParaRPr>
          </a:p>
        </p:txBody>
      </p:sp>
      <p:sp>
        <p:nvSpPr>
          <p:cNvPr id="5" name="円/楕円 4"/>
          <p:cNvSpPr/>
          <p:nvPr/>
        </p:nvSpPr>
        <p:spPr>
          <a:xfrm>
            <a:off x="2627784" y="4437112"/>
            <a:ext cx="432048" cy="432048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3" name="円/楕円 12"/>
          <p:cNvSpPr/>
          <p:nvPr/>
        </p:nvSpPr>
        <p:spPr>
          <a:xfrm>
            <a:off x="5796136" y="4581128"/>
            <a:ext cx="504056" cy="432048"/>
          </a:xfrm>
          <a:prstGeom prst="ellipse">
            <a:avLst/>
          </a:prstGeom>
          <a:noFill/>
          <a:ln w="38100">
            <a:solidFill>
              <a:srgbClr val="0066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16" name="直線矢印コネクタ 15"/>
          <p:cNvCxnSpPr>
            <a:endCxn id="5" idx="4"/>
          </p:cNvCxnSpPr>
          <p:nvPr/>
        </p:nvCxnSpPr>
        <p:spPr>
          <a:xfrm flipH="1" flipV="1">
            <a:off x="2843808" y="4869160"/>
            <a:ext cx="504056" cy="1080120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矢印コネクタ 17"/>
          <p:cNvCxnSpPr/>
          <p:nvPr/>
        </p:nvCxnSpPr>
        <p:spPr>
          <a:xfrm flipH="1" flipV="1">
            <a:off x="6012160" y="5013176"/>
            <a:ext cx="144016" cy="936104"/>
          </a:xfrm>
          <a:prstGeom prst="straightConnector1">
            <a:avLst/>
          </a:prstGeom>
          <a:ln w="38100">
            <a:solidFill>
              <a:srgbClr val="0066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11"/>
          <p:cNvSpPr>
            <a:spLocks noChangeArrowheads="1"/>
          </p:cNvSpPr>
          <p:nvPr/>
        </p:nvSpPr>
        <p:spPr bwMode="auto">
          <a:xfrm>
            <a:off x="5148064" y="5949280"/>
            <a:ext cx="252028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ＭＳ Ｐゴシック" pitchFamily="50" charset="-128"/>
              </a:rPr>
              <a:t>ノートの文字サイズを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 smtClean="0">
                <a:latin typeface="ＭＳ Ｐゴシック" pitchFamily="50" charset="-128"/>
              </a:rPr>
              <a:t>拡大・縮小できます。</a:t>
            </a:r>
            <a:endParaRPr lang="ja-JP" altLang="en-US" dirty="0">
              <a:latin typeface="ＭＳ Ｐゴシック" pitchFamily="50" charset="-128"/>
            </a:endParaRPr>
          </a:p>
        </p:txBody>
      </p:sp>
      <p:sp>
        <p:nvSpPr>
          <p:cNvPr id="26" name="Rectangle 11"/>
          <p:cNvSpPr>
            <a:spLocks noChangeArrowheads="1"/>
          </p:cNvSpPr>
          <p:nvPr/>
        </p:nvSpPr>
        <p:spPr bwMode="auto">
          <a:xfrm>
            <a:off x="1943708" y="5877272"/>
            <a:ext cx="306034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ja-JP" altLang="en-US" dirty="0" smtClean="0">
                <a:latin typeface="ＭＳ Ｐゴシック" pitchFamily="50" charset="-128"/>
              </a:rPr>
              <a:t>プレゼン画面上に各種のペンで書き込みができます。</a:t>
            </a:r>
            <a:endParaRPr lang="ja-JP" altLang="en-US" dirty="0">
              <a:latin typeface="ＭＳ Ｐゴシック" pitchFamily="50" charset="-128"/>
            </a:endParaRPr>
          </a:p>
        </p:txBody>
      </p:sp>
      <p:sp>
        <p:nvSpPr>
          <p:cNvPr id="28" name="Rectangle 17"/>
          <p:cNvSpPr>
            <a:spLocks noChangeArrowheads="1"/>
          </p:cNvSpPr>
          <p:nvPr/>
        </p:nvSpPr>
        <p:spPr bwMode="auto">
          <a:xfrm>
            <a:off x="-36512" y="6518672"/>
            <a:ext cx="4608513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ja-JP" altLang="en-US" dirty="0">
                <a:latin typeface="ＭＳ Ｐゴシック" pitchFamily="50" charset="-128"/>
              </a:rPr>
              <a:t>説明は以上です。</a:t>
            </a:r>
          </a:p>
        </p:txBody>
      </p:sp>
      <p:sp>
        <p:nvSpPr>
          <p:cNvPr id="30" name="AutoShape 16">
            <a:hlinkClick r:id="rId3" action="ppaction://hlinksldjump"/>
          </p:cNvPr>
          <p:cNvSpPr>
            <a:spLocks noChangeArrowheads="1"/>
          </p:cNvSpPr>
          <p:nvPr/>
        </p:nvSpPr>
        <p:spPr bwMode="auto">
          <a:xfrm flipH="1">
            <a:off x="7451725" y="6237288"/>
            <a:ext cx="935038" cy="503237"/>
          </a:xfrm>
          <a:prstGeom prst="rightArrow">
            <a:avLst>
              <a:gd name="adj1" fmla="val 60352"/>
              <a:gd name="adj2" fmla="val 73324"/>
            </a:avLst>
          </a:prstGeom>
          <a:solidFill>
            <a:srgbClr val="0000FF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 dirty="0">
                <a:solidFill>
                  <a:schemeClr val="bg1"/>
                </a:solidFill>
                <a:latin typeface="ＭＳ Ｐゴシック" pitchFamily="50" charset="-128"/>
              </a:rPr>
              <a:t>Back!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B9934C-D230-49E3-87B0-41035BA51824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850900"/>
          </a:xfrm>
          <a:solidFill>
            <a:srgbClr val="008000"/>
          </a:solidFill>
        </p:spPr>
        <p:txBody>
          <a:bodyPr/>
          <a:lstStyle/>
          <a:p>
            <a:pPr algn="l"/>
            <a:r>
              <a:rPr lang="ja-JP" altLang="en-US">
                <a:solidFill>
                  <a:srgbClr val="FFFF00"/>
                </a:solidFill>
                <a:latin typeface="ＭＳ Ｐゴシック" pitchFamily="50" charset="-128"/>
              </a:rPr>
              <a:t>２．無償ソフトウェア「ＺｏｏｍＩｔ」の活用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1116013" y="1052513"/>
            <a:ext cx="2376487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ja-JP" altLang="ja-JP">
              <a:latin typeface="ＭＳ Ｐゴシック" pitchFamily="50" charset="-128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34925" y="1011238"/>
            <a:ext cx="8964613" cy="4630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latin typeface="ＭＳ Ｐゴシック" pitchFamily="50" charset="-128"/>
              </a:rPr>
              <a:t>　マイクロソフトが管理するサイトから無償でダウンロードできるソフトウェア「ＺｏｏｍＩｔ」を活用することで，プレゼンの画面を拡大したり，画面に注釈を記入したりすることができます。その利用方法を説明します。</a:t>
            </a:r>
          </a:p>
          <a:p>
            <a:pPr>
              <a:spcBef>
                <a:spcPct val="50000"/>
              </a:spcBef>
            </a:pPr>
            <a:r>
              <a:rPr lang="ja-JP" altLang="en-US">
                <a:latin typeface="ＭＳ Ｐゴシック" pitchFamily="50" charset="-128"/>
              </a:rPr>
              <a:t>　</a:t>
            </a:r>
            <a:r>
              <a:rPr lang="en-US" altLang="ja-JP">
                <a:latin typeface="ＭＳ Ｐゴシック" pitchFamily="50" charset="-128"/>
              </a:rPr>
              <a:t>※Windows XP </a:t>
            </a:r>
            <a:r>
              <a:rPr lang="ja-JP" altLang="en-US">
                <a:latin typeface="ＭＳ Ｐゴシック" pitchFamily="50" charset="-128"/>
              </a:rPr>
              <a:t>以降のパソコンで利用できます。</a:t>
            </a:r>
          </a:p>
          <a:p>
            <a:pPr>
              <a:spcBef>
                <a:spcPct val="50000"/>
              </a:spcBef>
            </a:pPr>
            <a:r>
              <a:rPr lang="ja-JP" altLang="en-US">
                <a:latin typeface="ＭＳ Ｐゴシック" pitchFamily="50" charset="-128"/>
              </a:rPr>
              <a:t>● 何ができるのか。</a:t>
            </a:r>
          </a:p>
          <a:p>
            <a:pPr>
              <a:spcBef>
                <a:spcPct val="50000"/>
              </a:spcBef>
            </a:pPr>
            <a:r>
              <a:rPr lang="ja-JP" altLang="en-US">
                <a:latin typeface="ＭＳ Ｐゴシック" pitchFamily="50" charset="-128"/>
              </a:rPr>
              <a:t>　　プレゼン画面の拡大表示の</a:t>
            </a:r>
            <a:r>
              <a:rPr lang="en-US" altLang="ja-JP">
                <a:latin typeface="ＭＳ Ｐゴシック" pitchFamily="50" charset="-128"/>
              </a:rPr>
              <a:t>Zoom</a:t>
            </a:r>
            <a:r>
              <a:rPr lang="ja-JP" altLang="en-US">
                <a:latin typeface="ＭＳ Ｐゴシック" pitchFamily="50" charset="-128"/>
              </a:rPr>
              <a:t>機能や画面上への線の描画ができる</a:t>
            </a:r>
            <a:r>
              <a:rPr lang="en-US" altLang="ja-JP">
                <a:latin typeface="ＭＳ Ｐゴシック" pitchFamily="50" charset="-128"/>
              </a:rPr>
              <a:t>Draw</a:t>
            </a:r>
            <a:r>
              <a:rPr lang="ja-JP" altLang="en-US">
                <a:latin typeface="ＭＳ Ｐゴシック" pitchFamily="50" charset="-128"/>
              </a:rPr>
              <a:t>機能、</a:t>
            </a:r>
          </a:p>
          <a:p>
            <a:pPr>
              <a:spcBef>
                <a:spcPct val="50000"/>
              </a:spcBef>
            </a:pPr>
            <a:r>
              <a:rPr lang="ja-JP" altLang="en-US">
                <a:latin typeface="ＭＳ Ｐゴシック" pitchFamily="50" charset="-128"/>
              </a:rPr>
              <a:t>　　またグループ討議などの残り時間（カウントダウン表示）する</a:t>
            </a:r>
            <a:r>
              <a:rPr lang="en-US" altLang="ja-JP">
                <a:latin typeface="ＭＳ Ｐゴシック" pitchFamily="50" charset="-128"/>
              </a:rPr>
              <a:t>Break Timer</a:t>
            </a:r>
            <a:r>
              <a:rPr lang="ja-JP" altLang="en-US">
                <a:latin typeface="ＭＳ Ｐゴシック" pitchFamily="50" charset="-128"/>
              </a:rPr>
              <a:t>機能がある。</a:t>
            </a:r>
          </a:p>
          <a:p>
            <a:pPr>
              <a:spcBef>
                <a:spcPct val="50000"/>
              </a:spcBef>
            </a:pPr>
            <a:r>
              <a:rPr lang="ja-JP" altLang="en-US">
                <a:latin typeface="ＭＳ Ｐゴシック" pitchFamily="50" charset="-128"/>
              </a:rPr>
              <a:t>● どのように入手するのか。</a:t>
            </a:r>
          </a:p>
          <a:p>
            <a:pPr>
              <a:spcBef>
                <a:spcPct val="50000"/>
              </a:spcBef>
            </a:pPr>
            <a:r>
              <a:rPr lang="ja-JP" altLang="en-US">
                <a:latin typeface="ＭＳ Ｐゴシック" pitchFamily="50" charset="-128"/>
              </a:rPr>
              <a:t>　　マイクロソフトのサイト「</a:t>
            </a:r>
            <a:r>
              <a:rPr lang="en-US" altLang="ja-JP">
                <a:latin typeface="ＭＳ Ｐゴシック" pitchFamily="50" charset="-128"/>
              </a:rPr>
              <a:t>Windows Sysinternals</a:t>
            </a:r>
            <a:r>
              <a:rPr lang="ja-JP" altLang="en-US">
                <a:latin typeface="ＭＳ Ｐゴシック" pitchFamily="50" charset="-128"/>
              </a:rPr>
              <a:t>」からダウンロードして入手します。</a:t>
            </a:r>
          </a:p>
          <a:p>
            <a:pPr>
              <a:spcBef>
                <a:spcPct val="50000"/>
              </a:spcBef>
            </a:pPr>
            <a:r>
              <a:rPr lang="ja-JP" altLang="en-US">
                <a:latin typeface="ＭＳ Ｐゴシック" pitchFamily="50" charset="-128"/>
              </a:rPr>
              <a:t>● どのように使うのか。</a:t>
            </a:r>
          </a:p>
          <a:p>
            <a:pPr>
              <a:spcBef>
                <a:spcPct val="50000"/>
              </a:spcBef>
            </a:pPr>
            <a:r>
              <a:rPr lang="ja-JP" altLang="en-US">
                <a:latin typeface="ＭＳ Ｐゴシック" pitchFamily="50" charset="-128"/>
              </a:rPr>
              <a:t>　 　</a:t>
            </a:r>
            <a:r>
              <a:rPr lang="en-US" altLang="ja-JP">
                <a:latin typeface="ＭＳ Ｐゴシック" pitchFamily="50" charset="-128"/>
              </a:rPr>
              <a:t>Zoom</a:t>
            </a:r>
            <a:r>
              <a:rPr lang="ja-JP" altLang="en-US">
                <a:latin typeface="ＭＳ Ｐゴシック" pitchFamily="50" charset="-128"/>
              </a:rPr>
              <a:t>機能と</a:t>
            </a:r>
            <a:r>
              <a:rPr lang="en-US" altLang="ja-JP">
                <a:latin typeface="ＭＳ Ｐゴシック" pitchFamily="50" charset="-128"/>
              </a:rPr>
              <a:t>Draw</a:t>
            </a:r>
            <a:r>
              <a:rPr lang="ja-JP" altLang="en-US">
                <a:latin typeface="ＭＳ Ｐゴシック" pitchFamily="50" charset="-128"/>
              </a:rPr>
              <a:t>機能、及び</a:t>
            </a:r>
            <a:r>
              <a:rPr lang="en-US" altLang="ja-JP">
                <a:latin typeface="ＭＳ Ｐゴシック" pitchFamily="50" charset="-128"/>
              </a:rPr>
              <a:t>Break Timer</a:t>
            </a:r>
            <a:r>
              <a:rPr lang="ja-JP" altLang="en-US">
                <a:latin typeface="ＭＳ Ｐゴシック" pitchFamily="50" charset="-128"/>
              </a:rPr>
              <a:t>機能の使い方について解説します。</a:t>
            </a:r>
          </a:p>
          <a:p>
            <a:pPr>
              <a:spcBef>
                <a:spcPct val="50000"/>
              </a:spcBef>
            </a:pPr>
            <a:endParaRPr lang="en-US" altLang="ja-JP">
              <a:latin typeface="ＭＳ Ｐゴシック" pitchFamily="50" charset="-128"/>
            </a:endParaRPr>
          </a:p>
        </p:txBody>
      </p:sp>
      <p:sp>
        <p:nvSpPr>
          <p:cNvPr id="3080" name="AutoShape 8">
            <a:hlinkClick r:id="rId2" action="ppaction://hlinksldjump"/>
          </p:cNvPr>
          <p:cNvSpPr>
            <a:spLocks noChangeArrowheads="1"/>
          </p:cNvSpPr>
          <p:nvPr/>
        </p:nvSpPr>
        <p:spPr bwMode="auto">
          <a:xfrm flipH="1">
            <a:off x="7524750" y="5805488"/>
            <a:ext cx="935038" cy="503237"/>
          </a:xfrm>
          <a:prstGeom prst="rightArrow">
            <a:avLst>
              <a:gd name="adj1" fmla="val 60352"/>
              <a:gd name="adj2" fmla="val 73324"/>
            </a:avLst>
          </a:prstGeom>
          <a:solidFill>
            <a:srgbClr val="0000FF"/>
          </a:solidFill>
          <a:ln w="25400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b"/>
          <a:lstStyle/>
          <a:p>
            <a:pPr algn="ctr"/>
            <a:r>
              <a:rPr lang="en-US" altLang="ja-JP">
                <a:solidFill>
                  <a:schemeClr val="bg1"/>
                </a:solidFill>
                <a:latin typeface="ＭＳ Ｐゴシック" pitchFamily="50" charset="-128"/>
              </a:rPr>
              <a:t>Back!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A6F3D9-8753-4ADF-83E8-4C9D7F7F6F10}" type="slidenum">
              <a:rPr lang="en-US" altLang="ja-JP"/>
              <a:pPr/>
              <a:t>7</a:t>
            </a:fld>
            <a:endParaRPr lang="en-US" altLang="ja-JP"/>
          </a:p>
        </p:txBody>
      </p:sp>
      <p:pic>
        <p:nvPicPr>
          <p:cNvPr id="4107" name="Picture 11" descr="クリップボード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2420938"/>
            <a:ext cx="3744912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58738"/>
            <a:ext cx="8229600" cy="777875"/>
          </a:xfrm>
        </p:spPr>
        <p:txBody>
          <a:bodyPr/>
          <a:lstStyle/>
          <a:p>
            <a:pPr algn="l"/>
            <a:r>
              <a:rPr lang="en-US" altLang="ja-JP" sz="4000">
                <a:solidFill>
                  <a:srgbClr val="0033CC"/>
                </a:solidFill>
                <a:latin typeface="ＭＳ Ｐゴシック" pitchFamily="50" charset="-128"/>
              </a:rPr>
              <a:t>●</a:t>
            </a:r>
            <a:r>
              <a:rPr lang="ja-JP" altLang="en-US" sz="4000">
                <a:solidFill>
                  <a:srgbClr val="0033CC"/>
                </a:solidFill>
                <a:latin typeface="ＭＳ Ｐゴシック" pitchFamily="50" charset="-128"/>
              </a:rPr>
              <a:t>何ができるのか。</a:t>
            </a: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179388" y="1052513"/>
            <a:ext cx="8713787" cy="915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ＭＳ Ｐゴシック" pitchFamily="50" charset="-128"/>
              </a:rPr>
              <a:t>● </a:t>
            </a:r>
            <a:r>
              <a:rPr lang="ja-JP" altLang="en-US">
                <a:latin typeface="ＭＳ Ｐゴシック" pitchFamily="50" charset="-128"/>
              </a:rPr>
              <a:t>「ＺｏｏｍＩｔ」で，</a:t>
            </a:r>
            <a:r>
              <a:rPr lang="en-US" altLang="ja-JP">
                <a:latin typeface="ＭＳ Ｐゴシック" pitchFamily="50" charset="-128"/>
              </a:rPr>
              <a:t>Zoom</a:t>
            </a:r>
            <a:r>
              <a:rPr lang="ja-JP" altLang="en-US">
                <a:latin typeface="ＭＳ Ｐゴシック" pitchFamily="50" charset="-128"/>
              </a:rPr>
              <a:t>（画面の拡大表示）することで，画面が拡大されて表示されます。</a:t>
            </a:r>
          </a:p>
          <a:p>
            <a:r>
              <a:rPr lang="ja-JP" altLang="en-US">
                <a:latin typeface="ＭＳ Ｐゴシック" pitchFamily="50" charset="-128"/>
              </a:rPr>
              <a:t>　　プレゼン画面の一部を大きく引き延ばして，注目させる場合に有効です。</a:t>
            </a:r>
          </a:p>
          <a:p>
            <a:r>
              <a:rPr lang="ja-JP" altLang="en-US">
                <a:latin typeface="ＭＳ Ｐゴシック" pitchFamily="50" charset="-128"/>
              </a:rPr>
              <a:t>　　（下の例では４倍に拡大表示されていますが，さらに拡大表示することも可能です。）</a:t>
            </a:r>
          </a:p>
        </p:txBody>
      </p:sp>
      <p:sp>
        <p:nvSpPr>
          <p:cNvPr id="4103" name="Rectangle 7"/>
          <p:cNvSpPr>
            <a:spLocks noChangeArrowheads="1"/>
          </p:cNvSpPr>
          <p:nvPr/>
        </p:nvSpPr>
        <p:spPr bwMode="auto">
          <a:xfrm>
            <a:off x="900113" y="2852738"/>
            <a:ext cx="1908175" cy="1512887"/>
          </a:xfrm>
          <a:prstGeom prst="rect">
            <a:avLst/>
          </a:prstGeom>
          <a:noFill/>
          <a:ln w="38100">
            <a:solidFill>
              <a:srgbClr val="FF00FF"/>
            </a:solidFill>
            <a:prstDash val="dash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4104" name="Rectangle 8"/>
          <p:cNvSpPr>
            <a:spLocks noChangeArrowheads="1"/>
          </p:cNvSpPr>
          <p:nvPr/>
        </p:nvSpPr>
        <p:spPr bwMode="auto">
          <a:xfrm>
            <a:off x="395288" y="5583238"/>
            <a:ext cx="842486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>
                <a:latin typeface="ＭＳ Ｐゴシック" pitchFamily="50" charset="-128"/>
              </a:rPr>
              <a:t>拡大前の表示画面　　　　　　　　　　　　　　　　　拡大後の表示画面</a:t>
            </a:r>
          </a:p>
        </p:txBody>
      </p:sp>
      <p:sp>
        <p:nvSpPr>
          <p:cNvPr id="4105" name="Line 9"/>
          <p:cNvSpPr>
            <a:spLocks noChangeShapeType="1"/>
          </p:cNvSpPr>
          <p:nvPr/>
        </p:nvSpPr>
        <p:spPr bwMode="auto">
          <a:xfrm>
            <a:off x="2843213" y="4365625"/>
            <a:ext cx="1954212" cy="102870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4106" name="Line 10"/>
          <p:cNvSpPr>
            <a:spLocks noChangeShapeType="1"/>
          </p:cNvSpPr>
          <p:nvPr/>
        </p:nvSpPr>
        <p:spPr bwMode="auto">
          <a:xfrm flipV="1">
            <a:off x="2843213" y="2414588"/>
            <a:ext cx="1944687" cy="438150"/>
          </a:xfrm>
          <a:prstGeom prst="line">
            <a:avLst/>
          </a:prstGeom>
          <a:noFill/>
          <a:ln w="38100">
            <a:solidFill>
              <a:srgbClr val="FF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pic>
        <p:nvPicPr>
          <p:cNvPr id="4108" name="Picture 12" descr="クリップボード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2420938"/>
            <a:ext cx="3744912" cy="2995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5FFDED-73AC-42D0-813B-3C87897BD587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58738"/>
            <a:ext cx="8229600" cy="777875"/>
          </a:xfrm>
        </p:spPr>
        <p:txBody>
          <a:bodyPr/>
          <a:lstStyle/>
          <a:p>
            <a:pPr algn="l"/>
            <a:r>
              <a:rPr lang="en-US" altLang="ja-JP" sz="4000">
                <a:solidFill>
                  <a:srgbClr val="0033CC"/>
                </a:solidFill>
                <a:latin typeface="ＭＳ Ｐゴシック" pitchFamily="50" charset="-128"/>
              </a:rPr>
              <a:t>●</a:t>
            </a:r>
            <a:r>
              <a:rPr lang="ja-JP" altLang="en-US" sz="4000">
                <a:solidFill>
                  <a:srgbClr val="0033CC"/>
                </a:solidFill>
                <a:latin typeface="ＭＳ Ｐゴシック" pitchFamily="50" charset="-128"/>
              </a:rPr>
              <a:t>何ができるのか。</a:t>
            </a:r>
          </a:p>
        </p:txBody>
      </p:sp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4925" y="908050"/>
            <a:ext cx="8964613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ＭＳ Ｐゴシック" pitchFamily="50" charset="-128"/>
              </a:rPr>
              <a:t>● </a:t>
            </a:r>
            <a:r>
              <a:rPr lang="ja-JP" altLang="en-US">
                <a:latin typeface="ＭＳ Ｐゴシック" pitchFamily="50" charset="-128"/>
              </a:rPr>
              <a:t>「ＺｏｏｍＩｔ」の</a:t>
            </a:r>
            <a:r>
              <a:rPr lang="en-US" altLang="ja-JP">
                <a:latin typeface="ＭＳ Ｐゴシック" pitchFamily="50" charset="-128"/>
              </a:rPr>
              <a:t>Draw</a:t>
            </a:r>
            <a:r>
              <a:rPr lang="ja-JP" altLang="en-US">
                <a:latin typeface="ＭＳ Ｐゴシック" pitchFamily="50" charset="-128"/>
              </a:rPr>
              <a:t>（プレゼン画面上への線の描画）で，画面上に線や四角形，円形</a:t>
            </a:r>
          </a:p>
          <a:p>
            <a:r>
              <a:rPr lang="ja-JP" altLang="en-US">
                <a:latin typeface="ＭＳ Ｐゴシック" pitchFamily="50" charset="-128"/>
              </a:rPr>
              <a:t>　　及び矢印などが書くことができます。　アンダーラインの記入，四角形，円形での囲み，</a:t>
            </a:r>
          </a:p>
          <a:p>
            <a:r>
              <a:rPr lang="ja-JP" altLang="en-US">
                <a:latin typeface="ＭＳ Ｐゴシック" pitchFamily="50" charset="-128"/>
              </a:rPr>
              <a:t>　　注目ポイントへの矢印などに利用します。　ペンの太さ，色の変更も可能です。</a:t>
            </a:r>
          </a:p>
        </p:txBody>
      </p:sp>
      <p:sp>
        <p:nvSpPr>
          <p:cNvPr id="5127" name="Rectangle 7"/>
          <p:cNvSpPr>
            <a:spLocks noChangeArrowheads="1"/>
          </p:cNvSpPr>
          <p:nvPr/>
        </p:nvSpPr>
        <p:spPr bwMode="auto">
          <a:xfrm>
            <a:off x="468313" y="522922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>
                <a:latin typeface="ＭＳ Ｐゴシック" pitchFamily="50" charset="-128"/>
              </a:rPr>
              <a:t>四角形，自由線の記入例</a:t>
            </a: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5076825" y="5235575"/>
            <a:ext cx="36004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ja-JP" altLang="en-US">
                <a:latin typeface="ＭＳ Ｐゴシック" pitchFamily="50" charset="-128"/>
              </a:rPr>
              <a:t>円形，矢印、直線の記入例</a:t>
            </a:r>
          </a:p>
        </p:txBody>
      </p:sp>
      <p:pic>
        <p:nvPicPr>
          <p:cNvPr id="5134" name="Picture 14" descr="クリップボード0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44675"/>
            <a:ext cx="4140200" cy="3311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5" name="Picture 15" descr="クリップボード0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675"/>
            <a:ext cx="4284663" cy="3427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36" name="Rectangle 16"/>
          <p:cNvSpPr>
            <a:spLocks noChangeArrowheads="1"/>
          </p:cNvSpPr>
          <p:nvPr/>
        </p:nvSpPr>
        <p:spPr bwMode="auto">
          <a:xfrm>
            <a:off x="71438" y="5734050"/>
            <a:ext cx="89646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>
                <a:latin typeface="ＭＳ Ｐゴシック" pitchFamily="50" charset="-128"/>
              </a:rPr>
              <a:t>● Break Timer</a:t>
            </a:r>
            <a:r>
              <a:rPr lang="ja-JP" altLang="en-US">
                <a:latin typeface="ＭＳ Ｐゴシック" pitchFamily="50" charset="-128"/>
              </a:rPr>
              <a:t>機能は「どのように使うのか。」で説明します。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03D153-B562-43F9-B2FD-4D89A2F50181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87313" y="58738"/>
            <a:ext cx="8229600" cy="777875"/>
          </a:xfrm>
        </p:spPr>
        <p:txBody>
          <a:bodyPr/>
          <a:lstStyle/>
          <a:p>
            <a:pPr algn="l"/>
            <a:r>
              <a:rPr lang="en-US" altLang="ja-JP" sz="4000">
                <a:solidFill>
                  <a:srgbClr val="0033CC"/>
                </a:solidFill>
                <a:latin typeface="ＭＳ Ｐゴシック" pitchFamily="50" charset="-128"/>
              </a:rPr>
              <a:t>●</a:t>
            </a:r>
            <a:r>
              <a:rPr lang="ja-JP" altLang="en-US" sz="4000">
                <a:solidFill>
                  <a:srgbClr val="0033CC"/>
                </a:solidFill>
                <a:latin typeface="ＭＳ Ｐゴシック" pitchFamily="50" charset="-128"/>
              </a:rPr>
              <a:t>どのように入手するのか。</a:t>
            </a: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34925" y="908050"/>
            <a:ext cx="8856663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</a:t>
            </a:r>
            <a:r>
              <a:rPr lang="ja-JP" altLang="en-US" dirty="0">
                <a:latin typeface="ＭＳ Ｐゴシック" pitchFamily="50" charset="-128"/>
              </a:rPr>
              <a:t>以下の</a:t>
            </a:r>
            <a:r>
              <a:rPr lang="en-US" altLang="ja-JP" dirty="0">
                <a:latin typeface="ＭＳ Ｐゴシック" pitchFamily="50" charset="-128"/>
              </a:rPr>
              <a:t>URL</a:t>
            </a:r>
            <a:r>
              <a:rPr lang="ja-JP" altLang="en-US" dirty="0">
                <a:latin typeface="ＭＳ Ｐゴシック" pitchFamily="50" charset="-128"/>
              </a:rPr>
              <a:t>でマイクロソフトのサイト「</a:t>
            </a:r>
            <a:r>
              <a:rPr lang="en-US" altLang="ja-JP" dirty="0">
                <a:latin typeface="ＭＳ Ｐゴシック" pitchFamily="50" charset="-128"/>
              </a:rPr>
              <a:t>Windows </a:t>
            </a:r>
            <a:r>
              <a:rPr lang="en-US" altLang="ja-JP" dirty="0" err="1">
                <a:latin typeface="ＭＳ Ｐゴシック" pitchFamily="50" charset="-128"/>
              </a:rPr>
              <a:t>Sysinternals</a:t>
            </a:r>
            <a:r>
              <a:rPr lang="ja-JP" altLang="en-US" dirty="0">
                <a:latin typeface="ＭＳ Ｐゴシック" pitchFamily="50" charset="-128"/>
              </a:rPr>
              <a:t>」をページを開きます。</a:t>
            </a:r>
          </a:p>
          <a:p>
            <a:r>
              <a:rPr lang="ja-JP" altLang="en-US" dirty="0">
                <a:latin typeface="ＭＳ Ｐゴシック" pitchFamily="50" charset="-128"/>
              </a:rPr>
              <a:t>　　</a:t>
            </a:r>
            <a:r>
              <a:rPr lang="en-US" altLang="ja-JP" dirty="0">
                <a:latin typeface="ＭＳ Ｐゴシック" pitchFamily="50" charset="-128"/>
              </a:rPr>
              <a:t>URL</a:t>
            </a:r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en-US" altLang="ja-JP" dirty="0">
                <a:hlinkClick r:id="rId2"/>
              </a:rPr>
              <a:t>http://</a:t>
            </a:r>
            <a:r>
              <a:rPr lang="en-US" altLang="ja-JP" dirty="0" err="1">
                <a:hlinkClick r:id="rId2"/>
              </a:rPr>
              <a:t>technet.microsoft.com</a:t>
            </a:r>
            <a:r>
              <a:rPr lang="en-US" altLang="ja-JP" dirty="0">
                <a:hlinkClick r:id="rId2"/>
              </a:rPr>
              <a:t>/</a:t>
            </a:r>
            <a:r>
              <a:rPr lang="en-US" altLang="ja-JP" dirty="0" err="1">
                <a:hlinkClick r:id="rId2"/>
              </a:rPr>
              <a:t>ja-jp</a:t>
            </a:r>
            <a:r>
              <a:rPr lang="en-US" altLang="ja-JP" dirty="0">
                <a:hlinkClick r:id="rId2"/>
              </a:rPr>
              <a:t>/</a:t>
            </a:r>
            <a:r>
              <a:rPr lang="en-US" altLang="ja-JP" dirty="0" err="1">
                <a:hlinkClick r:id="rId2"/>
              </a:rPr>
              <a:t>sysinternals</a:t>
            </a:r>
            <a:r>
              <a:rPr lang="en-US" altLang="ja-JP" dirty="0">
                <a:hlinkClick r:id="rId2"/>
              </a:rPr>
              <a:t>/</a:t>
            </a:r>
            <a:r>
              <a:rPr lang="en-US" altLang="ja-JP" dirty="0" err="1">
                <a:hlinkClick r:id="rId2"/>
              </a:rPr>
              <a:t>bb897434</a:t>
            </a:r>
            <a:endParaRPr lang="en-US" altLang="ja-JP" dirty="0">
              <a:latin typeface="ＭＳ Ｐゴシック" pitchFamily="50" charset="-128"/>
            </a:endParaRPr>
          </a:p>
          <a:p>
            <a:endParaRPr lang="en-US" altLang="ja-JP" dirty="0" smtClean="0">
              <a:latin typeface="ＭＳ Ｐゴシック" pitchFamily="50" charset="-128"/>
            </a:endParaRPr>
          </a:p>
          <a:p>
            <a:r>
              <a:rPr lang="en-US" altLang="ja-JP" dirty="0" smtClean="0">
                <a:latin typeface="ＭＳ Ｐゴシック" pitchFamily="50" charset="-128"/>
              </a:rPr>
              <a:t>●</a:t>
            </a:r>
            <a:r>
              <a:rPr lang="ja-JP" altLang="en-US" dirty="0">
                <a:latin typeface="ＭＳ Ｐゴシック" pitchFamily="50" charset="-128"/>
              </a:rPr>
              <a:t>「</a:t>
            </a:r>
            <a:r>
              <a:rPr lang="en-US" altLang="ja-JP" dirty="0" err="1">
                <a:latin typeface="ＭＳ Ｐゴシック" pitchFamily="50" charset="-128"/>
              </a:rPr>
              <a:t>ZoomIt</a:t>
            </a:r>
            <a:r>
              <a:rPr lang="ja-JP" altLang="en-US" dirty="0">
                <a:latin typeface="ＭＳ Ｐゴシック" pitchFamily="50" charset="-128"/>
              </a:rPr>
              <a:t>のダウンロード」を左クリックしてダウンロードします。</a:t>
            </a:r>
          </a:p>
        </p:txBody>
      </p:sp>
      <p:sp>
        <p:nvSpPr>
          <p:cNvPr id="6158" name="Rectangle 14"/>
          <p:cNvSpPr>
            <a:spLocks noChangeArrowheads="1"/>
          </p:cNvSpPr>
          <p:nvPr/>
        </p:nvSpPr>
        <p:spPr bwMode="auto">
          <a:xfrm>
            <a:off x="34925" y="4527550"/>
            <a:ext cx="8856663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dirty="0">
                <a:latin typeface="ＭＳ Ｐゴシック" pitchFamily="50" charset="-128"/>
              </a:rPr>
              <a:t>● </a:t>
            </a:r>
            <a:r>
              <a:rPr lang="ja-JP" altLang="en-US" dirty="0" smtClean="0">
                <a:latin typeface="ＭＳ Ｐゴシック" pitchFamily="50" charset="-128"/>
              </a:rPr>
              <a:t>画面右の赤枠の箇所から，</a:t>
            </a:r>
            <a:r>
              <a:rPr lang="en-US" altLang="ja-JP" dirty="0" err="1" smtClean="0">
                <a:latin typeface="ＭＳ Ｐゴシック" pitchFamily="50" charset="-128"/>
              </a:rPr>
              <a:t>ZoomIt.zip</a:t>
            </a:r>
            <a:r>
              <a:rPr lang="ja-JP" altLang="en-US" dirty="0">
                <a:latin typeface="ＭＳ Ｐゴシック" pitchFamily="50" charset="-128"/>
              </a:rPr>
              <a:t>ファイル</a:t>
            </a:r>
            <a:r>
              <a:rPr lang="ja-JP" altLang="en-US" dirty="0" smtClean="0">
                <a:latin typeface="ＭＳ Ｐゴシック" pitchFamily="50" charset="-128"/>
              </a:rPr>
              <a:t>をダウンロードできます。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　画面左の青枠</a:t>
            </a:r>
            <a:r>
              <a:rPr lang="ja-JP" altLang="en-US" dirty="0">
                <a:latin typeface="ＭＳ Ｐゴシック" pitchFamily="50" charset="-128"/>
              </a:rPr>
              <a:t>の箇所</a:t>
            </a:r>
            <a:r>
              <a:rPr lang="ja-JP" altLang="en-US" dirty="0" smtClean="0">
                <a:latin typeface="ＭＳ Ｐゴシック" pitchFamily="50" charset="-128"/>
              </a:rPr>
              <a:t>からは，</a:t>
            </a:r>
            <a:r>
              <a:rPr lang="en-US" altLang="ja-JP" dirty="0" err="1" smtClean="0">
                <a:latin typeface="ＭＳ Ｐゴシック" pitchFamily="50" charset="-128"/>
              </a:rPr>
              <a:t>ZoomIt.exe</a:t>
            </a:r>
            <a:r>
              <a:rPr lang="ja-JP" altLang="en-US" dirty="0" smtClean="0">
                <a:latin typeface="ＭＳ Ｐゴシック" pitchFamily="50" charset="-128"/>
              </a:rPr>
              <a:t>を（実行ファイルの形で）</a:t>
            </a:r>
            <a:r>
              <a:rPr lang="ja-JP" altLang="en-US" dirty="0">
                <a:latin typeface="ＭＳ Ｐゴシック" pitchFamily="50" charset="-128"/>
              </a:rPr>
              <a:t>ダウンロードできます</a:t>
            </a:r>
            <a:r>
              <a:rPr lang="ja-JP" altLang="en-US" dirty="0" smtClean="0">
                <a:latin typeface="ＭＳ Ｐゴシック" pitchFamily="50" charset="-128"/>
              </a:rPr>
              <a:t>。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>
                <a:latin typeface="ＭＳ Ｐゴシック" pitchFamily="50" charset="-128"/>
              </a:rPr>
              <a:t>　</a:t>
            </a:r>
            <a:r>
              <a:rPr lang="ja-JP" altLang="en-US" dirty="0" smtClean="0">
                <a:latin typeface="ＭＳ Ｐゴシック" pitchFamily="50" charset="-128"/>
              </a:rPr>
              <a:t>　</a:t>
            </a:r>
            <a:r>
              <a:rPr lang="en-US" altLang="ja-JP" dirty="0">
                <a:latin typeface="ＭＳ Ｐゴシック" pitchFamily="50" charset="-128"/>
              </a:rPr>
              <a:t>zip</a:t>
            </a:r>
            <a:r>
              <a:rPr lang="ja-JP" altLang="en-US" dirty="0">
                <a:latin typeface="ＭＳ Ｐゴシック" pitchFamily="50" charset="-128"/>
              </a:rPr>
              <a:t>ファイル</a:t>
            </a:r>
            <a:r>
              <a:rPr lang="ja-JP" altLang="en-US" dirty="0" smtClean="0">
                <a:latin typeface="ＭＳ Ｐゴシック" pitchFamily="50" charset="-128"/>
              </a:rPr>
              <a:t>を解凍することで，同じ</a:t>
            </a:r>
            <a:r>
              <a:rPr lang="en-US" altLang="ja-JP" dirty="0" err="1" smtClean="0">
                <a:latin typeface="ＭＳ Ｐゴシック" pitchFamily="50" charset="-128"/>
              </a:rPr>
              <a:t>ZoomIt.exe</a:t>
            </a:r>
            <a:r>
              <a:rPr lang="ja-JP" altLang="en-US" dirty="0" smtClean="0">
                <a:latin typeface="ＭＳ Ｐゴシック" pitchFamily="50" charset="-128"/>
              </a:rPr>
              <a:t>が得られますので、面倒であれば</a:t>
            </a:r>
            <a:endParaRPr lang="en-US" altLang="ja-JP" dirty="0" smtClean="0">
              <a:latin typeface="ＭＳ Ｐゴシック" pitchFamily="50" charset="-128"/>
            </a:endParaRPr>
          </a:p>
          <a:p>
            <a:r>
              <a:rPr lang="ja-JP" altLang="en-US" dirty="0" smtClean="0">
                <a:latin typeface="ＭＳ Ｐゴシック" pitchFamily="50" charset="-128"/>
              </a:rPr>
              <a:t>　　</a:t>
            </a:r>
            <a:r>
              <a:rPr lang="ja-JP" altLang="en-US" dirty="0">
                <a:latin typeface="ＭＳ Ｐゴシック" pitchFamily="50" charset="-128"/>
              </a:rPr>
              <a:t>青枠の箇所</a:t>
            </a:r>
            <a:r>
              <a:rPr lang="ja-JP" altLang="en-US" dirty="0" smtClean="0">
                <a:latin typeface="ＭＳ Ｐゴシック" pitchFamily="50" charset="-128"/>
              </a:rPr>
              <a:t>からダウンロードして、適当</a:t>
            </a:r>
            <a:r>
              <a:rPr lang="ja-JP" altLang="en-US" dirty="0">
                <a:latin typeface="ＭＳ Ｐゴシック" pitchFamily="50" charset="-128"/>
              </a:rPr>
              <a:t>な</a:t>
            </a:r>
            <a:r>
              <a:rPr lang="ja-JP" altLang="en-US" dirty="0" smtClean="0">
                <a:latin typeface="ＭＳ Ｐゴシック" pitchFamily="50" charset="-128"/>
              </a:rPr>
              <a:t>場所（</a:t>
            </a:r>
            <a:r>
              <a:rPr lang="ja-JP" altLang="en-US" dirty="0">
                <a:latin typeface="ＭＳ Ｐゴシック" pitchFamily="50" charset="-128"/>
              </a:rPr>
              <a:t>例えば，デスクトップ）に保存します。</a:t>
            </a:r>
            <a:endParaRPr lang="en-US" altLang="ja-JP" dirty="0">
              <a:latin typeface="ＭＳ Ｐゴシック" pitchFamily="50" charset="-128"/>
            </a:endParaRPr>
          </a:p>
          <a:p>
            <a:endParaRPr lang="ja-JP" altLang="en-US" dirty="0">
              <a:latin typeface="ＭＳ Ｐゴシック" pitchFamily="50" charset="-128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77983"/>
            <a:ext cx="3456384" cy="233913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55" name="Rectangle 11"/>
          <p:cNvSpPr>
            <a:spLocks noChangeArrowheads="1"/>
          </p:cNvSpPr>
          <p:nvPr/>
        </p:nvSpPr>
        <p:spPr bwMode="auto">
          <a:xfrm>
            <a:off x="2940733" y="3100389"/>
            <a:ext cx="839179" cy="247162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521318"/>
            <a:ext cx="2105025" cy="666750"/>
          </a:xfrm>
          <a:prstGeom prst="rect">
            <a:avLst/>
          </a:prstGeom>
          <a:noFill/>
          <a:ln w="635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156" name="Line 12"/>
          <p:cNvSpPr>
            <a:spLocks noChangeShapeType="1"/>
          </p:cNvSpPr>
          <p:nvPr/>
        </p:nvSpPr>
        <p:spPr bwMode="auto">
          <a:xfrm flipV="1">
            <a:off x="3849687" y="3223970"/>
            <a:ext cx="1514401" cy="13090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6157" name="Line 13"/>
          <p:cNvSpPr>
            <a:spLocks noChangeShapeType="1"/>
          </p:cNvSpPr>
          <p:nvPr/>
        </p:nvSpPr>
        <p:spPr bwMode="auto">
          <a:xfrm flipV="1">
            <a:off x="3849686" y="2521317"/>
            <a:ext cx="1514402" cy="57907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ja-JP" altLang="en-US"/>
          </a:p>
        </p:txBody>
      </p:sp>
      <p:sp>
        <p:nvSpPr>
          <p:cNvPr id="15" name="Rectangle 11"/>
          <p:cNvSpPr>
            <a:spLocks noChangeArrowheads="1"/>
          </p:cNvSpPr>
          <p:nvPr/>
        </p:nvSpPr>
        <p:spPr bwMode="auto">
          <a:xfrm>
            <a:off x="1403648" y="3125833"/>
            <a:ext cx="719633" cy="163591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​​テーマ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1417</TotalTime>
  <Words>888</Words>
  <Application>Microsoft Office PowerPoint</Application>
  <PresentationFormat>画面に合わせる (4:3)</PresentationFormat>
  <Paragraphs>189</Paragraphs>
  <Slides>16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標準デザイン</vt:lpstr>
      <vt:lpstr>上手なプレゼンのための ワンポイント・アドバイス</vt:lpstr>
      <vt:lpstr>１．手元ＰＣに読み上げ原稿を表示する</vt:lpstr>
      <vt:lpstr>● Windowsの設定</vt:lpstr>
      <vt:lpstr>PowerPoint プレゼンテーション</vt:lpstr>
      <vt:lpstr>PowerPoint プレゼンテーション</vt:lpstr>
      <vt:lpstr>２．無償ソフトウェア「ＺｏｏｍＩｔ」の活用</vt:lpstr>
      <vt:lpstr>●何ができるのか。</vt:lpstr>
      <vt:lpstr>●何ができるのか。</vt:lpstr>
      <vt:lpstr>●どのように入手するのか。</vt:lpstr>
      <vt:lpstr>PowerPoint プレゼンテーション</vt:lpstr>
      <vt:lpstr>●どのように使うのか。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もっと上手な 　　　プレゼンをするために</dc:title>
  <dc:creator>tanaka</dc:creator>
  <cp:lastModifiedBy>田中 充</cp:lastModifiedBy>
  <cp:revision>36</cp:revision>
  <dcterms:created xsi:type="dcterms:W3CDTF">2010-12-08T06:47:09Z</dcterms:created>
  <dcterms:modified xsi:type="dcterms:W3CDTF">2013-08-14T08:17:40Z</dcterms:modified>
</cp:coreProperties>
</file>